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339" r:id="rId5"/>
    <p:sldId id="320" r:id="rId6"/>
    <p:sldId id="322" r:id="rId7"/>
    <p:sldId id="345" r:id="rId8"/>
    <p:sldId id="346" r:id="rId9"/>
    <p:sldId id="347" r:id="rId10"/>
    <p:sldId id="348" r:id="rId11"/>
    <p:sldId id="350" r:id="rId12"/>
    <p:sldId id="351" r:id="rId13"/>
    <p:sldId id="353" r:id="rId14"/>
    <p:sldId id="382" r:id="rId15"/>
    <p:sldId id="356" r:id="rId16"/>
    <p:sldId id="357" r:id="rId17"/>
    <p:sldId id="354" r:id="rId18"/>
    <p:sldId id="358" r:id="rId19"/>
    <p:sldId id="359" r:id="rId20"/>
    <p:sldId id="360" r:id="rId21"/>
    <p:sldId id="361" r:id="rId22"/>
    <p:sldId id="362" r:id="rId23"/>
    <p:sldId id="364" r:id="rId24"/>
    <p:sldId id="365" r:id="rId25"/>
    <p:sldId id="366" r:id="rId26"/>
    <p:sldId id="368" r:id="rId27"/>
    <p:sldId id="367" r:id="rId28"/>
    <p:sldId id="369" r:id="rId29"/>
    <p:sldId id="370" r:id="rId30"/>
    <p:sldId id="371" r:id="rId31"/>
    <p:sldId id="372" r:id="rId32"/>
    <p:sldId id="373" r:id="rId33"/>
    <p:sldId id="374" r:id="rId34"/>
    <p:sldId id="375" r:id="rId35"/>
    <p:sldId id="376" r:id="rId36"/>
    <p:sldId id="377" r:id="rId37"/>
    <p:sldId id="378" r:id="rId38"/>
    <p:sldId id="379" r:id="rId39"/>
    <p:sldId id="380" r:id="rId40"/>
    <p:sldId id="381" r:id="rId41"/>
    <p:sldId id="343" r:id="rId4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ection" id="{44046B25-1CD6-4BDF-92BA-5F34AA971286}">
          <p14:sldIdLst>
            <p14:sldId id="339"/>
            <p14:sldId id="320"/>
            <p14:sldId id="322"/>
            <p14:sldId id="345"/>
            <p14:sldId id="346"/>
            <p14:sldId id="347"/>
            <p14:sldId id="348"/>
            <p14:sldId id="350"/>
            <p14:sldId id="351"/>
            <p14:sldId id="353"/>
            <p14:sldId id="382"/>
            <p14:sldId id="356"/>
            <p14:sldId id="357"/>
            <p14:sldId id="354"/>
            <p14:sldId id="358"/>
            <p14:sldId id="359"/>
            <p14:sldId id="360"/>
            <p14:sldId id="361"/>
            <p14:sldId id="362"/>
            <p14:sldId id="364"/>
            <p14:sldId id="365"/>
            <p14:sldId id="366"/>
            <p14:sldId id="368"/>
            <p14:sldId id="367"/>
            <p14:sldId id="369"/>
            <p14:sldId id="370"/>
            <p14:sldId id="371"/>
            <p14:sldId id="372"/>
            <p14:sldId id="373"/>
            <p14:sldId id="374"/>
            <p14:sldId id="375"/>
            <p14:sldId id="376"/>
            <p14:sldId id="377"/>
            <p14:sldId id="378"/>
            <p14:sldId id="379"/>
            <p14:sldId id="380"/>
            <p14:sldId id="381"/>
            <p14:sldId id="34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35C"/>
    <a:srgbClr val="FF8CEE"/>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C0BFE-A821-4DE0-B506-2C24EC3F101B}" v="2" dt="2021-01-09T15:23:58.433"/>
    <p1510:client id="{7107040B-5F75-418A-9200-32F571F8D7E0}" v="4" dt="2020-12-18T22:19:01.3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1" autoAdjust="0"/>
    <p:restoredTop sz="56017" autoAdjust="0"/>
  </p:normalViewPr>
  <p:slideViewPr>
    <p:cSldViewPr snapToGrid="0">
      <p:cViewPr varScale="1">
        <p:scale>
          <a:sx n="56" d="100"/>
          <a:sy n="56" d="100"/>
        </p:scale>
        <p:origin x="1661" y="3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4" d="100"/>
          <a:sy n="94" d="100"/>
        </p:scale>
        <p:origin x="4080" y="10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2C2A53-E32C-4C5E-ADA7-D79FB0BA762E}" type="datetimeFigureOut">
              <a:rPr lang="id-ID" smtClean="0"/>
              <a:t>20/03/2021</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880536-9986-4883-89D2-475E07E85C6D}" type="slidenum">
              <a:rPr lang="id-ID" smtClean="0"/>
              <a:t>‹N°›</a:t>
            </a:fld>
            <a:endParaRPr lang="id-ID"/>
          </a:p>
        </p:txBody>
      </p:sp>
    </p:spTree>
    <p:extLst>
      <p:ext uri="{BB962C8B-B14F-4D97-AF65-F5344CB8AC3E}">
        <p14:creationId xmlns:p14="http://schemas.microsoft.com/office/powerpoint/2010/main" val="958122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70ACA-6663-46EC-B8D9-3B809DFCA7CE}" type="datetimeFigureOut">
              <a:rPr lang="en-US" smtClean="0"/>
              <a:t>3/20/2021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4E5E3-5945-42E1-95B7-2F0223F6C280}" type="slidenum">
              <a:rPr lang="en-US" smtClean="0"/>
              <a:t>‹N°›</a:t>
            </a:fld>
            <a:endParaRPr lang="en-US"/>
          </a:p>
        </p:txBody>
      </p:sp>
    </p:spTree>
    <p:extLst>
      <p:ext uri="{BB962C8B-B14F-4D97-AF65-F5344CB8AC3E}">
        <p14:creationId xmlns:p14="http://schemas.microsoft.com/office/powerpoint/2010/main" val="367937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Danz-maveRICK/PCF-CustomControlBuilder"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everyone to Scottish Summit 2021 and thank you all for attending this session on the Power Apps Component Framework! Before we begin, I hope you are all doing well with this global pandemic situation!</a:t>
            </a:r>
            <a:br>
              <a:rPr lang="en-US" dirty="0"/>
            </a:br>
            <a:r>
              <a:rPr lang="en-US" dirty="0"/>
              <a:t>Keep your head high and don't give up, things can only get better.</a:t>
            </a:r>
          </a:p>
        </p:txBody>
      </p:sp>
      <p:sp>
        <p:nvSpPr>
          <p:cNvPr id="4" name="Slide Number Placeholder 3"/>
          <p:cNvSpPr>
            <a:spLocks noGrp="1"/>
          </p:cNvSpPr>
          <p:nvPr>
            <p:ph type="sldNum" sz="quarter" idx="5"/>
          </p:nvPr>
        </p:nvSpPr>
        <p:spPr/>
        <p:txBody>
          <a:bodyPr/>
          <a:lstStyle/>
          <a:p>
            <a:fld id="{EDC4E5E3-5945-42E1-95B7-2F0223F6C280}" type="slidenum">
              <a:rPr lang="en-US" smtClean="0"/>
              <a:t>1</a:t>
            </a:fld>
            <a:endParaRPr lang="en-US"/>
          </a:p>
        </p:txBody>
      </p:sp>
    </p:spTree>
    <p:extLst>
      <p:ext uri="{BB962C8B-B14F-4D97-AF65-F5344CB8AC3E}">
        <p14:creationId xmlns:p14="http://schemas.microsoft.com/office/powerpoint/2010/main" val="2650954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your information, this is a feature that has been released quite recently, we are talking about April for the public preview and October for the GA. We’re only talking about Model </a:t>
            </a:r>
            <a:r>
              <a:rPr lang="en-US" dirty="0" err="1"/>
              <a:t>Drinve</a:t>
            </a:r>
            <a:r>
              <a:rPr lang="en-US" dirty="0"/>
              <a:t> App here but . For the canvas apps it was like…: Public Preview Nov 2019 and GA Early 2020.</a:t>
            </a:r>
          </a:p>
          <a:p>
            <a:endParaRPr lang="en-US" dirty="0"/>
          </a:p>
          <a:p>
            <a:endParaRPr lang="en-US" dirty="0"/>
          </a:p>
          <a:p>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10</a:t>
            </a:fld>
            <a:endParaRPr lang="en-US"/>
          </a:p>
        </p:txBody>
      </p:sp>
    </p:spTree>
    <p:extLst>
      <p:ext uri="{BB962C8B-B14F-4D97-AF65-F5344CB8AC3E}">
        <p14:creationId xmlns:p14="http://schemas.microsoft.com/office/powerpoint/2010/main" val="47962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talk about component, we must make the difference between the Canvas App type components (with the use of basic expressions) and the components built using code that will allow us to go much further.</a:t>
            </a:r>
            <a:endParaRPr lang="fr-F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C4E5E3-5945-42E1-95B7-2F0223F6C2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253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"Canvas" type components, we can create components by connecting the basic controls to each other using the low code expressions that I think we all know very well! We will still be able to indicate input and output properties.</a:t>
            </a:r>
          </a:p>
          <a:p>
            <a:endParaRPr lang="en-US" dirty="0"/>
          </a:p>
          <a:p>
            <a:r>
              <a:rPr lang="en-US" dirty="0"/>
              <a:t>This type of component can be modified by citizen developers.</a:t>
            </a:r>
          </a:p>
        </p:txBody>
      </p:sp>
      <p:sp>
        <p:nvSpPr>
          <p:cNvPr id="4" name="Slide Number Placeholder 3"/>
          <p:cNvSpPr>
            <a:spLocks noGrp="1"/>
          </p:cNvSpPr>
          <p:nvPr>
            <p:ph type="sldNum" sz="quarter" idx="5"/>
          </p:nvPr>
        </p:nvSpPr>
        <p:spPr/>
        <p:txBody>
          <a:bodyPr/>
          <a:lstStyle/>
          <a:p>
            <a:fld id="{EDC4E5E3-5945-42E1-95B7-2F0223F6C280}" type="slidenum">
              <a:rPr lang="en-US" smtClean="0"/>
              <a:t>12</a:t>
            </a:fld>
            <a:endParaRPr lang="en-US"/>
          </a:p>
        </p:txBody>
      </p:sp>
    </p:spTree>
    <p:extLst>
      <p:ext uri="{BB962C8B-B14F-4D97-AF65-F5344CB8AC3E}">
        <p14:creationId xmlns:p14="http://schemas.microsoft.com/office/powerpoint/2010/main" val="1013087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pro components, using the Framework, we will also connect with basic controls but here it will be a question of using code development (typescript in particular) to implement the logic and thus to have a panel of possibility much broader and that also applies to the UI side! We will be able to use in a native way the Web </a:t>
            </a:r>
            <a:r>
              <a:rPr lang="en-US" dirty="0" err="1"/>
              <a:t>Api</a:t>
            </a:r>
            <a:r>
              <a:rPr lang="en-US" dirty="0"/>
              <a:t> of Dataverse and for this kind of component they will be consumed like a black box in the sense that only a developer will be able to look inside and modify it, only the parameters will be able to be changed by the customizers.</a:t>
            </a:r>
          </a:p>
        </p:txBody>
      </p:sp>
      <p:sp>
        <p:nvSpPr>
          <p:cNvPr id="4" name="Slide Number Placeholder 3"/>
          <p:cNvSpPr>
            <a:spLocks noGrp="1"/>
          </p:cNvSpPr>
          <p:nvPr>
            <p:ph type="sldNum" sz="quarter" idx="5"/>
          </p:nvPr>
        </p:nvSpPr>
        <p:spPr/>
        <p:txBody>
          <a:bodyPr/>
          <a:lstStyle/>
          <a:p>
            <a:fld id="{EDC4E5E3-5945-42E1-95B7-2F0223F6C280}" type="slidenum">
              <a:rPr lang="en-US" smtClean="0"/>
              <a:t>13</a:t>
            </a:fld>
            <a:endParaRPr lang="en-US"/>
          </a:p>
        </p:txBody>
      </p:sp>
    </p:spTree>
    <p:extLst>
      <p:ext uri="{BB962C8B-B14F-4D97-AF65-F5344CB8AC3E}">
        <p14:creationId xmlns:p14="http://schemas.microsoft.com/office/powerpoint/2010/main" val="2002876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 up, we have here a framework for a developer audience that really focuses on the user experience, uses standard web technologies, so no proprietary language, e.g. take sample code to design a PCF</a:t>
            </a:r>
            <a:br>
              <a:rPr lang="en-US" dirty="0"/>
            </a:br>
            <a:endParaRPr lang="en-US" dirty="0"/>
          </a:p>
          <a:p>
            <a:r>
              <a:rPr lang="en-US" dirty="0"/>
              <a:t>You have direct access to the context of the form for a Model Driven App etc. and you can easily interact with the </a:t>
            </a:r>
            <a:r>
              <a:rPr lang="en-US" dirty="0" err="1"/>
              <a:t>WebAPi</a:t>
            </a:r>
            <a:r>
              <a:rPr lang="en-US" dirty="0"/>
              <a:t>.</a:t>
            </a:r>
            <a:br>
              <a:rPr lang="en-US" dirty="0"/>
            </a:br>
            <a:endParaRPr lang="en-US" dirty="0"/>
          </a:p>
          <a:p>
            <a:r>
              <a:rPr lang="en-US" dirty="0"/>
              <a:t>It can be packaged as a Managed and/or Managed solution thanks to the tools. It can be made dynamic and configurable by the people who install it (this is where the component/asset principle makes sense).</a:t>
            </a:r>
            <a:br>
              <a:rPr lang="en-US" dirty="0"/>
            </a:br>
            <a:endParaRPr lang="en-US" dirty="0"/>
          </a:p>
          <a:p>
            <a:r>
              <a:rPr lang="en-US" dirty="0"/>
              <a:t>We don't have to worry about the support because the control adapts itself according to the configuration and the device.</a:t>
            </a:r>
            <a:br>
              <a:rPr lang="en-US" dirty="0"/>
            </a:br>
            <a:endParaRPr lang="en-US" dirty="0"/>
          </a:p>
          <a:p>
            <a:r>
              <a:rPr lang="en-US" dirty="0"/>
              <a:t>When loading the form, we won't have to retrieve the information from our component because the component is really part of the App so it will be more powerful and faster than an iframe or </a:t>
            </a:r>
            <a:r>
              <a:rPr lang="en-US" dirty="0" err="1"/>
              <a:t>webresource</a:t>
            </a:r>
            <a:r>
              <a:rPr lang="en-US" dirty="0"/>
              <a:t>.</a:t>
            </a:r>
          </a:p>
          <a:p>
            <a:endParaRPr lang="en-US" dirty="0"/>
          </a:p>
          <a:p>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14</a:t>
            </a:fld>
            <a:endParaRPr lang="en-US"/>
          </a:p>
        </p:txBody>
      </p:sp>
    </p:spTree>
    <p:extLst>
      <p:ext uri="{BB962C8B-B14F-4D97-AF65-F5344CB8AC3E}">
        <p14:creationId xmlns:p14="http://schemas.microsoft.com/office/powerpoint/2010/main" val="1965226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Here are some examples of components created by the community:</a:t>
            </a:r>
            <a:br>
              <a:rPr lang="en-US" dirty="0"/>
            </a:br>
            <a:endParaRPr lang="en-US" dirty="0"/>
          </a:p>
          <a:p>
            <a:pPr marL="228600" indent="-228600">
              <a:buFont typeface="+mj-lt"/>
              <a:buAutoNum type="arabicPeriod"/>
            </a:pPr>
            <a:r>
              <a:rPr lang="en-US" dirty="0"/>
              <a:t>Here we have the possibility to have a field of type Choice with categories of options as you can see in gray</a:t>
            </a:r>
          </a:p>
          <a:p>
            <a:pPr marL="228600" indent="-228600">
              <a:buFont typeface="+mj-lt"/>
              <a:buAutoNum type="arabicPeriod"/>
            </a:pPr>
            <a:r>
              <a:rPr lang="en-US" dirty="0"/>
              <a:t>A component that allows us to use a particular font from google font</a:t>
            </a:r>
          </a:p>
          <a:p>
            <a:pPr marL="228600" indent="-228600">
              <a:buFont typeface="+mj-lt"/>
              <a:buAutoNum type="arabicPeriod"/>
            </a:pPr>
            <a:r>
              <a:rPr lang="en-US" dirty="0"/>
              <a:t>Here we will display the value of a field as a barcode. </a:t>
            </a:r>
          </a:p>
          <a:p>
            <a:pPr marL="228600" indent="-228600">
              <a:buFont typeface="+mj-lt"/>
              <a:buAutoNum type="arabicPeriod"/>
            </a:pPr>
            <a:r>
              <a:rPr lang="en-US" dirty="0"/>
              <a:t>A SIREN/SIRET number validation component</a:t>
            </a:r>
          </a:p>
          <a:p>
            <a:pPr marL="228600" indent="-228600">
              <a:buFont typeface="+mj-lt"/>
              <a:buAutoNum type="arabicPeriod"/>
            </a:pPr>
            <a:r>
              <a:rPr lang="en-US" dirty="0"/>
              <a:t>A component allowing the display and formatting of a telephone number with the country code.</a:t>
            </a:r>
          </a:p>
          <a:p>
            <a:pPr marL="228600" indent="-228600">
              <a:buFont typeface="+mj-lt"/>
              <a:buAutoNum type="arabicPeriod"/>
            </a:pPr>
            <a:r>
              <a:rPr lang="en-US" dirty="0"/>
              <a:t>Adding a set of tag to a record</a:t>
            </a:r>
          </a:p>
          <a:p>
            <a:pPr marL="228600" indent="-228600">
              <a:buFont typeface="+mj-lt"/>
              <a:buAutoNum type="arabicPeriod"/>
            </a:pPr>
            <a:r>
              <a:rPr lang="en-US" dirty="0"/>
              <a:t>A visualization of a list of record, for example tasks, as a timeline with a progression bar like a </a:t>
            </a:r>
            <a:r>
              <a:rPr lang="en-US" dirty="0" err="1"/>
              <a:t>gant</a:t>
            </a:r>
            <a:r>
              <a:rPr lang="en-US" dirty="0"/>
              <a:t> chart.</a:t>
            </a:r>
          </a:p>
          <a:p>
            <a:pPr marL="228600" indent="-228600">
              <a:buFont typeface="+mj-lt"/>
              <a:buAutoNum type="arabicPeriod"/>
            </a:pPr>
            <a:r>
              <a:rPr lang="en-US" dirty="0"/>
              <a:t>A component that allows you to view stages or categories of business process flow used on a list of records.</a:t>
            </a:r>
          </a:p>
        </p:txBody>
      </p:sp>
      <p:sp>
        <p:nvSpPr>
          <p:cNvPr id="4" name="Slide Number Placeholder 3"/>
          <p:cNvSpPr>
            <a:spLocks noGrp="1"/>
          </p:cNvSpPr>
          <p:nvPr>
            <p:ph type="sldNum" sz="quarter" idx="5"/>
          </p:nvPr>
        </p:nvSpPr>
        <p:spPr/>
        <p:txBody>
          <a:bodyPr/>
          <a:lstStyle/>
          <a:p>
            <a:fld id="{EDC4E5E3-5945-42E1-95B7-2F0223F6C280}" type="slidenum">
              <a:rPr lang="en-US" smtClean="0"/>
              <a:t>15</a:t>
            </a:fld>
            <a:endParaRPr lang="en-US"/>
          </a:p>
        </p:txBody>
      </p:sp>
    </p:spTree>
    <p:extLst>
      <p:ext uri="{BB962C8B-B14F-4D97-AF65-F5344CB8AC3E}">
        <p14:creationId xmlns:p14="http://schemas.microsoft.com/office/powerpoint/2010/main" val="3942463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16</a:t>
            </a:fld>
            <a:endParaRPr lang="en-US"/>
          </a:p>
        </p:txBody>
      </p:sp>
    </p:spTree>
    <p:extLst>
      <p:ext uri="{BB962C8B-B14F-4D97-AF65-F5344CB8AC3E}">
        <p14:creationId xmlns:p14="http://schemas.microsoft.com/office/powerpoint/2010/main" val="2056009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the demo, I just wanted to tell you about the </a:t>
            </a:r>
            <a:r>
              <a:rPr lang="en-US" dirty="0" err="1"/>
              <a:t>pCF</a:t>
            </a:r>
            <a:r>
              <a:rPr lang="en-US" dirty="0"/>
              <a:t> gallery site where you can find a lot of different PCFs</a:t>
            </a:r>
          </a:p>
        </p:txBody>
      </p:sp>
      <p:sp>
        <p:nvSpPr>
          <p:cNvPr id="4" name="Slide Number Placeholder 3"/>
          <p:cNvSpPr>
            <a:spLocks noGrp="1"/>
          </p:cNvSpPr>
          <p:nvPr>
            <p:ph type="sldNum" sz="quarter" idx="5"/>
          </p:nvPr>
        </p:nvSpPr>
        <p:spPr/>
        <p:txBody>
          <a:bodyPr/>
          <a:lstStyle/>
          <a:p>
            <a:fld id="{EDC4E5E3-5945-42E1-95B7-2F0223F6C280}" type="slidenum">
              <a:rPr lang="en-US" smtClean="0"/>
              <a:t>17</a:t>
            </a:fld>
            <a:endParaRPr lang="en-US"/>
          </a:p>
        </p:txBody>
      </p:sp>
    </p:spTree>
    <p:extLst>
      <p:ext uri="{BB962C8B-B14F-4D97-AF65-F5344CB8AC3E}">
        <p14:creationId xmlns:p14="http://schemas.microsoft.com/office/powerpoint/2010/main" val="13911959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components we've just seen, this "Business process flow viewer" that I've created, allows us to </a:t>
            </a:r>
            <a:r>
              <a:rPr lang="en-US" dirty="0" err="1"/>
              <a:t>visualise</a:t>
            </a:r>
            <a:r>
              <a:rPr lang="en-US" dirty="0"/>
              <a:t> the progress of a recording in relation to the business process flow used and we have a certain number of parameters that we can modify to manage different types of BPF, manage </a:t>
            </a:r>
            <a:r>
              <a:rPr lang="en-US" dirty="0" err="1"/>
              <a:t>colours</a:t>
            </a:r>
            <a:r>
              <a:rPr lang="en-US" dirty="0"/>
              <a:t> but also certain feature such as whether to display the name of the recording, decide to display by stages or categories, etc....</a:t>
            </a:r>
          </a:p>
          <a:p>
            <a:r>
              <a:rPr lang="en-US" dirty="0"/>
              <a:t>Of course it's totally free as you can see !</a:t>
            </a:r>
          </a:p>
        </p:txBody>
      </p:sp>
      <p:sp>
        <p:nvSpPr>
          <p:cNvPr id="4" name="Slide Number Placeholder 3"/>
          <p:cNvSpPr>
            <a:spLocks noGrp="1"/>
          </p:cNvSpPr>
          <p:nvPr>
            <p:ph type="sldNum" sz="quarter" idx="5"/>
          </p:nvPr>
        </p:nvSpPr>
        <p:spPr/>
        <p:txBody>
          <a:bodyPr/>
          <a:lstStyle/>
          <a:p>
            <a:fld id="{EDC4E5E3-5945-42E1-95B7-2F0223F6C280}" type="slidenum">
              <a:rPr lang="en-US" smtClean="0"/>
              <a:t>19</a:t>
            </a:fld>
            <a:endParaRPr lang="en-US"/>
          </a:p>
        </p:txBody>
      </p:sp>
    </p:spTree>
    <p:extLst>
      <p:ext uri="{BB962C8B-B14F-4D97-AF65-F5344CB8AC3E}">
        <p14:creationId xmlns:p14="http://schemas.microsoft.com/office/powerpoint/2010/main" val="485013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now the goal is to go deeper into this Power Apps Component Framework that we can totally consider as the new generation of web resources!</a:t>
            </a:r>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20</a:t>
            </a:fld>
            <a:endParaRPr lang="en-US"/>
          </a:p>
        </p:txBody>
      </p:sp>
    </p:spTree>
    <p:extLst>
      <p:ext uri="{BB962C8B-B14F-4D97-AF65-F5344CB8AC3E}">
        <p14:creationId xmlns:p14="http://schemas.microsoft.com/office/powerpoint/2010/main" val="368608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start and introduce myself, I would like to thank the organization team and all the sponsors that you can see on this slide because it is thanks to them that this type of event is possible!</a:t>
            </a:r>
          </a:p>
        </p:txBody>
      </p:sp>
      <p:sp>
        <p:nvSpPr>
          <p:cNvPr id="4" name="Slide Number Placeholder 3"/>
          <p:cNvSpPr>
            <a:spLocks noGrp="1"/>
          </p:cNvSpPr>
          <p:nvPr>
            <p:ph type="sldNum" sz="quarter" idx="5"/>
          </p:nvPr>
        </p:nvSpPr>
        <p:spPr/>
        <p:txBody>
          <a:bodyPr/>
          <a:lstStyle/>
          <a:p>
            <a:fld id="{EDC4E5E3-5945-42E1-95B7-2F0223F6C280}" type="slidenum">
              <a:rPr lang="en-US" smtClean="0"/>
              <a:t>2</a:t>
            </a:fld>
            <a:endParaRPr lang="en-US"/>
          </a:p>
        </p:txBody>
      </p:sp>
    </p:spTree>
    <p:extLst>
      <p:ext uri="{BB962C8B-B14F-4D97-AF65-F5344CB8AC3E}">
        <p14:creationId xmlns:p14="http://schemas.microsoft.com/office/powerpoint/2010/main" val="4115292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95959"/>
                </a:solidFill>
                <a:latin typeface="Segoe UI Light" panose="020B0502040204020203" pitchFamily="34" charset="0"/>
                <a:cs typeface="Segoe UI" panose="020B0502040204020203" pitchFamily="34" charset="0"/>
              </a:rPr>
              <a:t>We will be able to use many of the web technologies that you are certainly familiar with, allowing us to create a very interesting component!</a:t>
            </a:r>
            <a:br>
              <a:rPr lang="en-US" sz="1200" dirty="0">
                <a:solidFill>
                  <a:srgbClr val="595959"/>
                </a:solidFill>
                <a:latin typeface="Segoe UI Light" panose="020B0502040204020203" pitchFamily="34" charset="0"/>
                <a:cs typeface="Segoe UI" panose="020B0502040204020203" pitchFamily="34" charset="0"/>
              </a:rPr>
            </a:br>
            <a:r>
              <a:rPr lang="en-US" sz="1200" dirty="0">
                <a:solidFill>
                  <a:srgbClr val="595959"/>
                </a:solidFill>
                <a:latin typeface="Segoe UI Light" panose="020B0502040204020203" pitchFamily="34" charset="0"/>
                <a:cs typeface="Segoe UI" panose="020B0502040204020203" pitchFamily="34" charset="0"/>
              </a:rPr>
              <a:t>TypeScript which is the mandatory language for building PCF</a:t>
            </a:r>
            <a:br>
              <a:rPr lang="en-US" sz="1200" dirty="0">
                <a:solidFill>
                  <a:srgbClr val="595959"/>
                </a:solidFill>
                <a:latin typeface="Segoe UI Light" panose="020B0502040204020203" pitchFamily="34" charset="0"/>
                <a:cs typeface="Segoe UI" panose="020B0502040204020203" pitchFamily="34" charset="0"/>
              </a:rPr>
            </a:br>
            <a:br>
              <a:rPr lang="en-US" sz="1200" dirty="0">
                <a:solidFill>
                  <a:srgbClr val="595959"/>
                </a:solidFill>
                <a:latin typeface="Segoe UI Light" panose="020B0502040204020203" pitchFamily="34" charset="0"/>
                <a:cs typeface="Segoe UI" panose="020B0502040204020203" pitchFamily="34" charset="0"/>
              </a:rPr>
            </a:br>
            <a:r>
              <a:rPr lang="en-US" sz="1200" dirty="0">
                <a:solidFill>
                  <a:srgbClr val="595959"/>
                </a:solidFill>
                <a:latin typeface="Segoe UI Light" panose="020B0502040204020203" pitchFamily="34" charset="0"/>
                <a:cs typeface="Segoe UI" panose="020B0502040204020203" pitchFamily="34" charset="0"/>
              </a:rPr>
              <a:t>NPM: the official package manager of node </a:t>
            </a:r>
            <a:r>
              <a:rPr lang="en-US" sz="1200" dirty="0" err="1">
                <a:solidFill>
                  <a:srgbClr val="595959"/>
                </a:solidFill>
                <a:latin typeface="Segoe UI Light" panose="020B0502040204020203" pitchFamily="34" charset="0"/>
                <a:cs typeface="Segoe UI" panose="020B0502040204020203" pitchFamily="34" charset="0"/>
              </a:rPr>
              <a:t>js</a:t>
            </a:r>
            <a:endParaRPr lang="en-US" sz="1200" dirty="0">
              <a:solidFill>
                <a:srgbClr val="595959"/>
              </a:solidFill>
              <a:latin typeface="Segoe UI Light"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95959"/>
                </a:solidFill>
                <a:latin typeface="Segoe UI Light" panose="020B0502040204020203" pitchFamily="34" charset="0"/>
                <a:cs typeface="Segoe UI" panose="020B0502040204020203" pitchFamily="34" charset="0"/>
              </a:rPr>
              <a:t>node </a:t>
            </a:r>
            <a:r>
              <a:rPr lang="en-US" sz="1200" dirty="0" err="1">
                <a:solidFill>
                  <a:srgbClr val="595959"/>
                </a:solidFill>
                <a:latin typeface="Segoe UI Light" panose="020B0502040204020203" pitchFamily="34" charset="0"/>
                <a:cs typeface="Segoe UI" panose="020B0502040204020203" pitchFamily="34" charset="0"/>
              </a:rPr>
              <a:t>js</a:t>
            </a:r>
            <a:r>
              <a:rPr lang="en-US" sz="1200" dirty="0">
                <a:solidFill>
                  <a:srgbClr val="595959"/>
                </a:solidFill>
                <a:latin typeface="Segoe UI Light" panose="020B0502040204020203" pitchFamily="34" charset="0"/>
                <a:cs typeface="Segoe UI" panose="020B0502040204020203" pitchFamily="34" charset="0"/>
              </a:rPr>
              <a:t>: is a JavaScript runtime environment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95959"/>
                </a:solidFill>
                <a:latin typeface="Segoe UI Light" panose="020B0502040204020203" pitchFamily="34" charset="0"/>
                <a:cs typeface="Segoe UI" panose="020B0502040204020203" pitchFamily="34" charset="0"/>
              </a:rPr>
              <a:t>React: JavaScript engine, a free JavaScript library developed by Facebook since 2013.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95959"/>
              </a:solidFill>
              <a:latin typeface="Segoe UI Light"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595959"/>
              </a:solidFill>
              <a:latin typeface="Segoe UI Light"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EDC4E5E3-5945-42E1-95B7-2F0223F6C280}" type="slidenum">
              <a:rPr lang="en-US" smtClean="0"/>
              <a:t>21</a:t>
            </a:fld>
            <a:endParaRPr lang="en-US"/>
          </a:p>
        </p:txBody>
      </p:sp>
    </p:spTree>
    <p:extLst>
      <p:ext uri="{BB962C8B-B14F-4D97-AF65-F5344CB8AC3E}">
        <p14:creationId xmlns:p14="http://schemas.microsoft.com/office/powerpoint/2010/main" val="4239757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simple explanation of how the framework works, we can consider it as the relationship between an electrical device that is going to be powered by an electrical outlet</a:t>
            </a:r>
            <a:br>
              <a:rPr lang="en-US" dirty="0"/>
            </a:br>
            <a:r>
              <a:rPr lang="en-US" dirty="0"/>
              <a:t>When we plug the component into the outlet we must ensure to implement a specific architecture, the Framework itself, and so we can have access to a lot of things like metadata field etc..</a:t>
            </a:r>
          </a:p>
          <a:p>
            <a:endParaRPr lang="en-US" dirty="0"/>
          </a:p>
          <a:p>
            <a:r>
              <a:rPr lang="en-US" dirty="0"/>
              <a:t>It's a completely different approach compared to the web resources or in this case we go to retrieve the data/information while here it's the application itself that feeds the component.</a:t>
            </a:r>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22</a:t>
            </a:fld>
            <a:endParaRPr lang="en-US"/>
          </a:p>
        </p:txBody>
      </p:sp>
    </p:spTree>
    <p:extLst>
      <p:ext uri="{BB962C8B-B14F-4D97-AF65-F5344CB8AC3E}">
        <p14:creationId xmlns:p14="http://schemas.microsoft.com/office/powerpoint/2010/main" val="1016307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starting to build a component you should not hesitate to ask yourself some questions, I like this picture and this quote that could apply to many situations.</a:t>
            </a:r>
          </a:p>
        </p:txBody>
      </p:sp>
      <p:sp>
        <p:nvSpPr>
          <p:cNvPr id="4" name="Slide Number Placeholder 3"/>
          <p:cNvSpPr>
            <a:spLocks noGrp="1"/>
          </p:cNvSpPr>
          <p:nvPr>
            <p:ph type="sldNum" sz="quarter" idx="5"/>
          </p:nvPr>
        </p:nvSpPr>
        <p:spPr/>
        <p:txBody>
          <a:bodyPr/>
          <a:lstStyle/>
          <a:p>
            <a:fld id="{EDC4E5E3-5945-42E1-95B7-2F0223F6C280}" type="slidenum">
              <a:rPr lang="en-US" smtClean="0"/>
              <a:t>23</a:t>
            </a:fld>
            <a:endParaRPr lang="en-US"/>
          </a:p>
        </p:txBody>
      </p:sp>
    </p:spTree>
    <p:extLst>
      <p:ext uri="{BB962C8B-B14F-4D97-AF65-F5344CB8AC3E}">
        <p14:creationId xmlns:p14="http://schemas.microsoft.com/office/powerpoint/2010/main" val="3824098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it is essential to ask a few questions about the usefulness of this component, the types of data it will rely on, the services it will use, and above all the design!</a:t>
            </a:r>
          </a:p>
          <a:p>
            <a:r>
              <a:rPr lang="en-US" dirty="0"/>
              <a:t> I really support this last point because the very purpose of an asset in general, in our case a FCP, must not only meet a technical need but also implement ergonomics that will improve the visualization of information, navigation and therefore the appropriation of the application.</a:t>
            </a:r>
          </a:p>
          <a:p>
            <a:r>
              <a:rPr lang="en-US" dirty="0"/>
              <a:t>For my part, I always try to start from an existing need whether it is an idea found on a forum, a professional need or simply a personal desire to display information in a much sexier format . !</a:t>
            </a:r>
          </a:p>
          <a:p>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24</a:t>
            </a:fld>
            <a:endParaRPr lang="en-US"/>
          </a:p>
        </p:txBody>
      </p:sp>
    </p:spTree>
    <p:extLst>
      <p:ext uri="{BB962C8B-B14F-4D97-AF65-F5344CB8AC3E}">
        <p14:creationId xmlns:p14="http://schemas.microsoft.com/office/powerpoint/2010/main" val="4185520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a (good) gardener never starts work without his tools, you must do the same!</a:t>
            </a:r>
            <a:br>
              <a:rPr lang="en-US" dirty="0"/>
            </a:br>
            <a:r>
              <a:rPr lang="en-US" sz="1200" b="0" i="0" kern="1200" dirty="0">
                <a:solidFill>
                  <a:schemeClr val="tx1"/>
                </a:solidFill>
                <a:effectLst/>
                <a:latin typeface="+mn-lt"/>
                <a:ea typeface="+mn-ea"/>
                <a:cs typeface="+mn-cs"/>
              </a:rPr>
              <a:t>In our case, these tools are quite simple to have!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Note that a </a:t>
            </a:r>
            <a:r>
              <a:rPr lang="en-US" sz="1200" b="0" i="0" kern="1200" dirty="0" err="1">
                <a:solidFill>
                  <a:schemeClr val="tx1"/>
                </a:solidFill>
                <a:effectLst/>
                <a:latin typeface="+mn-lt"/>
                <a:ea typeface="+mn-ea"/>
                <a:cs typeface="+mn-cs"/>
              </a:rPr>
              <a:t>XrmToolBox</a:t>
            </a:r>
            <a:r>
              <a:rPr lang="en-US" sz="1200" b="0" i="0" kern="1200" dirty="0">
                <a:solidFill>
                  <a:schemeClr val="tx1"/>
                </a:solidFill>
                <a:effectLst/>
                <a:latin typeface="+mn-lt"/>
                <a:ea typeface="+mn-ea"/>
                <a:cs typeface="+mn-cs"/>
              </a:rPr>
              <a:t> plugin can help you to implement your component: </a:t>
            </a:r>
            <a:r>
              <a:rPr lang="en-US" sz="1200" b="0" i="0" u="none" strike="noStrike" kern="1200" dirty="0">
                <a:solidFill>
                  <a:schemeClr val="tx1"/>
                </a:solidFill>
                <a:effectLst/>
                <a:latin typeface="+mn-lt"/>
                <a:ea typeface="+mn-ea"/>
                <a:cs typeface="+mn-cs"/>
                <a:hlinkClick r:id="rId3"/>
              </a:rPr>
              <a:t>https://github.com/Danz-maveRICK/PCF-CustomControlBuilder</a:t>
            </a:r>
            <a:r>
              <a:rPr lang="en-US" sz="1200" b="0" i="0" kern="1200" dirty="0">
                <a:solidFill>
                  <a:schemeClr val="tx1"/>
                </a:solidFill>
                <a:effectLst/>
                <a:latin typeface="+mn-lt"/>
                <a:ea typeface="+mn-ea"/>
                <a:cs typeface="+mn-cs"/>
              </a:rPr>
              <a:t>get the following different components:</a:t>
            </a:r>
            <a:endParaRPr lang="en-US" sz="1200" dirty="0">
              <a:solidFill>
                <a:srgbClr val="595959"/>
              </a:solidFill>
              <a:latin typeface="Segoe UI Light" panose="020B0502040204020203" pitchFamily="34" charset="0"/>
              <a:cs typeface="Segoe UI" panose="020B0502040204020203" pitchFamily="34" charset="0"/>
            </a:endParaRPr>
          </a:p>
          <a:p>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25</a:t>
            </a:fld>
            <a:endParaRPr lang="en-US"/>
          </a:p>
        </p:txBody>
      </p:sp>
    </p:spTree>
    <p:extLst>
      <p:ext uri="{BB962C8B-B14F-4D97-AF65-F5344CB8AC3E}">
        <p14:creationId xmlns:p14="http://schemas.microsoft.com/office/powerpoint/2010/main" val="1040580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26</a:t>
            </a:fld>
            <a:endParaRPr lang="en-US"/>
          </a:p>
        </p:txBody>
      </p:sp>
    </p:spTree>
    <p:extLst>
      <p:ext uri="{BB962C8B-B14F-4D97-AF65-F5344CB8AC3E}">
        <p14:creationId xmlns:p14="http://schemas.microsoft.com/office/powerpoint/2010/main" val="3495440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first thing to understand is that there are two different types of PCF projects: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Based on a field</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Based on a data list</a:t>
            </a:r>
          </a:p>
          <a:p>
            <a:pPr fontAlgn="base"/>
            <a:r>
              <a:rPr lang="en-US" sz="1200" b="0" i="0" kern="1200" dirty="0">
                <a:solidFill>
                  <a:schemeClr val="tx1"/>
                </a:solidFill>
                <a:effectLst/>
                <a:latin typeface="+mn-lt"/>
                <a:ea typeface="+mn-ea"/>
                <a:cs typeface="+mn-cs"/>
              </a:rPr>
              <a:t>Depending on your choice, the properties of the component will therefore not be the same.</a:t>
            </a:r>
          </a:p>
          <a:p>
            <a:pPr fontAlgn="base"/>
            <a:r>
              <a:rPr lang="en-US" sz="1200" b="0" i="0" kern="1200" dirty="0">
                <a:solidFill>
                  <a:schemeClr val="tx1"/>
                </a:solidFill>
                <a:effectLst/>
                <a:latin typeface="+mn-lt"/>
                <a:ea typeface="+mn-ea"/>
                <a:cs typeface="+mn-cs"/>
              </a:rPr>
              <a:t>When generating a PowerApps Component Framework project, several elements will be automatically generated.</a:t>
            </a:r>
          </a:p>
          <a:p>
            <a:endParaRPr lang="fr-FR" dirty="0"/>
          </a:p>
          <a:p>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28</a:t>
            </a:fld>
            <a:endParaRPr lang="en-US"/>
          </a:p>
        </p:txBody>
      </p:sp>
    </p:spTree>
    <p:extLst>
      <p:ext uri="{BB962C8B-B14F-4D97-AF65-F5344CB8AC3E}">
        <p14:creationId xmlns:p14="http://schemas.microsoft.com/office/powerpoint/2010/main" val="2017533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Here</a:t>
            </a:r>
            <a:r>
              <a:rPr lang="fr-FR" dirty="0"/>
              <a:t> </a:t>
            </a:r>
            <a:r>
              <a:rPr lang="fr-FR" dirty="0" err="1"/>
              <a:t>is</a:t>
            </a:r>
            <a:r>
              <a:rPr lang="fr-FR" dirty="0"/>
              <a:t> the basic command to </a:t>
            </a:r>
            <a:r>
              <a:rPr lang="fr-FR" dirty="0" err="1"/>
              <a:t>initialize</a:t>
            </a:r>
            <a:r>
              <a:rPr lang="fr-FR" dirty="0"/>
              <a:t> a component, </a:t>
            </a:r>
            <a:r>
              <a:rPr lang="fr-FR" dirty="0" err="1"/>
              <a:t>you</a:t>
            </a:r>
            <a:r>
              <a:rPr lang="fr-FR" dirty="0"/>
              <a:t> </a:t>
            </a:r>
            <a:r>
              <a:rPr lang="fr-FR" dirty="0" err="1"/>
              <a:t>define</a:t>
            </a:r>
            <a:r>
              <a:rPr lang="fr-FR" dirty="0"/>
              <a:t> a </a:t>
            </a:r>
            <a:r>
              <a:rPr lang="fr-FR" dirty="0" err="1"/>
              <a:t>namespace</a:t>
            </a:r>
            <a:r>
              <a:rPr lang="fr-FR" dirty="0"/>
              <a:t>, a </a:t>
            </a:r>
            <a:r>
              <a:rPr lang="fr-FR" dirty="0" err="1"/>
              <a:t>name</a:t>
            </a:r>
            <a:r>
              <a:rPr lang="fr-FR" dirty="0"/>
              <a:t> and the </a:t>
            </a:r>
            <a:r>
              <a:rPr lang="fr-FR" dirty="0" err="1"/>
              <a:t>tempalte</a:t>
            </a:r>
            <a:r>
              <a:rPr lang="fr-FR" dirty="0"/>
              <a:t> to </a:t>
            </a:r>
            <a:r>
              <a:rPr lang="fr-FR" dirty="0" err="1"/>
              <a:t>be</a:t>
            </a:r>
            <a:r>
              <a:rPr lang="fr-FR" dirty="0"/>
              <a:t> </a:t>
            </a:r>
            <a:r>
              <a:rPr lang="fr-FR" dirty="0" err="1"/>
              <a:t>used</a:t>
            </a:r>
            <a:endParaRPr lang="fr-FR" dirty="0"/>
          </a:p>
          <a:p>
            <a:r>
              <a:rPr lang="fr-FR" dirty="0"/>
              <a:t>It </a:t>
            </a:r>
            <a:r>
              <a:rPr lang="fr-FR" dirty="0" err="1"/>
              <a:t>will</a:t>
            </a:r>
            <a:r>
              <a:rPr lang="fr-FR" dirty="0"/>
              <a:t> </a:t>
            </a:r>
            <a:r>
              <a:rPr lang="fr-FR" dirty="0" err="1"/>
              <a:t>generate</a:t>
            </a:r>
            <a:r>
              <a:rPr lang="fr-FR" dirty="0"/>
              <a:t> a lot of file </a:t>
            </a:r>
            <a:r>
              <a:rPr lang="fr-FR" dirty="0" err="1"/>
              <a:t>related</a:t>
            </a:r>
            <a:r>
              <a:rPr lang="fr-FR" dirty="0"/>
              <a:t> to the </a:t>
            </a:r>
            <a:r>
              <a:rPr lang="fr-FR" dirty="0" err="1"/>
              <a:t>project</a:t>
            </a:r>
            <a:r>
              <a:rPr lang="fr-FR" dirty="0"/>
              <a:t> </a:t>
            </a:r>
            <a:r>
              <a:rPr lang="fr-FR" dirty="0" err="1"/>
              <a:t>itself</a:t>
            </a:r>
            <a:r>
              <a:rPr lang="fr-FR" dirty="0"/>
              <a:t>, and </a:t>
            </a:r>
            <a:r>
              <a:rPr lang="fr-FR" dirty="0" err="1"/>
              <a:t>you</a:t>
            </a:r>
            <a:r>
              <a:rPr lang="fr-FR" dirty="0"/>
              <a:t> </a:t>
            </a:r>
            <a:r>
              <a:rPr lang="fr-FR" dirty="0" err="1"/>
              <a:t>see</a:t>
            </a:r>
            <a:r>
              <a:rPr lang="fr-FR" dirty="0"/>
              <a:t> on the right the files </a:t>
            </a:r>
            <a:r>
              <a:rPr lang="fr-FR" dirty="0" err="1"/>
              <a:t>that</a:t>
            </a:r>
            <a:r>
              <a:rPr lang="fr-FR" dirty="0"/>
              <a:t> </a:t>
            </a:r>
            <a:r>
              <a:rPr lang="fr-FR" dirty="0" err="1"/>
              <a:t>you</a:t>
            </a:r>
            <a:r>
              <a:rPr lang="fr-FR" dirty="0"/>
              <a:t> </a:t>
            </a:r>
            <a:r>
              <a:rPr lang="fr-FR" dirty="0" err="1"/>
              <a:t>will</a:t>
            </a:r>
            <a:r>
              <a:rPr lang="fr-FR" dirty="0"/>
              <a:t> have to </a:t>
            </a:r>
            <a:r>
              <a:rPr lang="fr-FR" dirty="0" err="1"/>
              <a:t>modify</a:t>
            </a:r>
            <a:r>
              <a:rPr lang="fr-FR" dirty="0"/>
              <a:t>/to code</a:t>
            </a:r>
          </a:p>
        </p:txBody>
      </p:sp>
      <p:sp>
        <p:nvSpPr>
          <p:cNvPr id="4" name="Slide Number Placeholder 3"/>
          <p:cNvSpPr>
            <a:spLocks noGrp="1"/>
          </p:cNvSpPr>
          <p:nvPr>
            <p:ph type="sldNum" sz="quarter" idx="5"/>
          </p:nvPr>
        </p:nvSpPr>
        <p:spPr/>
        <p:txBody>
          <a:bodyPr/>
          <a:lstStyle/>
          <a:p>
            <a:fld id="{EDC4E5E3-5945-42E1-95B7-2F0223F6C280}" type="slidenum">
              <a:rPr lang="en-US" smtClean="0"/>
              <a:t>29</a:t>
            </a:fld>
            <a:endParaRPr lang="en-US"/>
          </a:p>
        </p:txBody>
      </p:sp>
    </p:spTree>
    <p:extLst>
      <p:ext uri="{BB962C8B-B14F-4D97-AF65-F5344CB8AC3E}">
        <p14:creationId xmlns:p14="http://schemas.microsoft.com/office/powerpoint/2010/main" val="2916140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manifest we'll see that this is where we'll specify which property this PCF has and also the different parameters that we'll set free to modify etc... As you can see here where we can change the colors</a:t>
            </a:r>
          </a:p>
        </p:txBody>
      </p:sp>
      <p:sp>
        <p:nvSpPr>
          <p:cNvPr id="4" name="Slide Number Placeholder 3"/>
          <p:cNvSpPr>
            <a:spLocks noGrp="1"/>
          </p:cNvSpPr>
          <p:nvPr>
            <p:ph type="sldNum" sz="quarter" idx="5"/>
          </p:nvPr>
        </p:nvSpPr>
        <p:spPr/>
        <p:txBody>
          <a:bodyPr/>
          <a:lstStyle/>
          <a:p>
            <a:fld id="{EDC4E5E3-5945-42E1-95B7-2F0223F6C280}" type="slidenum">
              <a:rPr lang="en-US" smtClean="0"/>
              <a:t>30</a:t>
            </a:fld>
            <a:endParaRPr lang="en-US"/>
          </a:p>
        </p:txBody>
      </p:sp>
    </p:spTree>
    <p:extLst>
      <p:ext uri="{BB962C8B-B14F-4D97-AF65-F5344CB8AC3E}">
        <p14:creationId xmlns:p14="http://schemas.microsoft.com/office/powerpoint/2010/main" val="1882259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was saying we have to respect a certain architecture imposed by the framework so we have to make sure that the functions are automatically generated when we create our project:</a:t>
            </a:r>
          </a:p>
        </p:txBody>
      </p:sp>
      <p:sp>
        <p:nvSpPr>
          <p:cNvPr id="4" name="Slide Number Placeholder 3"/>
          <p:cNvSpPr>
            <a:spLocks noGrp="1"/>
          </p:cNvSpPr>
          <p:nvPr>
            <p:ph type="sldNum" sz="quarter" idx="5"/>
          </p:nvPr>
        </p:nvSpPr>
        <p:spPr/>
        <p:txBody>
          <a:bodyPr/>
          <a:lstStyle/>
          <a:p>
            <a:fld id="{EDC4E5E3-5945-42E1-95B7-2F0223F6C280}" type="slidenum">
              <a:rPr lang="en-US" smtClean="0"/>
              <a:t>31</a:t>
            </a:fld>
            <a:endParaRPr lang="en-US"/>
          </a:p>
        </p:txBody>
      </p:sp>
    </p:spTree>
    <p:extLst>
      <p:ext uri="{BB962C8B-B14F-4D97-AF65-F5344CB8AC3E}">
        <p14:creationId xmlns:p14="http://schemas.microsoft.com/office/powerpoint/2010/main" val="2063019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Allan De Castro, I am a technical consultant working for Avanade France! I am originally from the D365 Customer Engagement world and I'm becoming more and more involved in the community so don't hesitate to contact me either on Twitter or on my blog! </a:t>
            </a:r>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3</a:t>
            </a:fld>
            <a:endParaRPr lang="en-US"/>
          </a:p>
        </p:txBody>
      </p:sp>
    </p:spTree>
    <p:extLst>
      <p:ext uri="{BB962C8B-B14F-4D97-AF65-F5344CB8AC3E}">
        <p14:creationId xmlns:p14="http://schemas.microsoft.com/office/powerpoint/2010/main" val="372020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how a component will be executed, the constructor is called when the form is built, then the INIT function that builds the PCF and finally the </a:t>
            </a:r>
            <a:r>
              <a:rPr lang="en-US" dirty="0" err="1"/>
              <a:t>updateView</a:t>
            </a:r>
            <a:r>
              <a:rPr lang="en-US" dirty="0"/>
              <a:t> function</a:t>
            </a:r>
          </a:p>
          <a:p>
            <a:r>
              <a:rPr lang="en-US" dirty="0"/>
              <a:t>When we want to tell the component that there is an update to do to the application we will </a:t>
            </a:r>
            <a:r>
              <a:rPr lang="en-US" dirty="0" err="1"/>
              <a:t>callthe</a:t>
            </a:r>
            <a:r>
              <a:rPr lang="en-US" dirty="0"/>
              <a:t> </a:t>
            </a:r>
            <a:r>
              <a:rPr lang="en-US" dirty="0" err="1"/>
              <a:t>notifyOutpuchanged</a:t>
            </a:r>
            <a:r>
              <a:rPr lang="en-US" dirty="0"/>
              <a:t> that will trigger the </a:t>
            </a:r>
            <a:r>
              <a:rPr lang="en-US" dirty="0" err="1"/>
              <a:t>getOutputs</a:t>
            </a:r>
            <a:r>
              <a:rPr lang="en-US" dirty="0"/>
              <a:t> function where we specified the values to return </a:t>
            </a:r>
          </a:p>
          <a:p>
            <a:endParaRPr lang="en-US" dirty="0"/>
          </a:p>
          <a:p>
            <a:r>
              <a:rPr lang="en-US" dirty="0"/>
              <a:t>Just a warning: If you have bound your component to the same field on which you decide to return a value, it will trigger again the </a:t>
            </a:r>
            <a:r>
              <a:rPr lang="en-US" dirty="0" err="1"/>
              <a:t>updateview</a:t>
            </a:r>
            <a:r>
              <a:rPr lang="en-US" dirty="0"/>
              <a:t> and so you will have a loop </a:t>
            </a:r>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32</a:t>
            </a:fld>
            <a:endParaRPr lang="en-US"/>
          </a:p>
        </p:txBody>
      </p:sp>
    </p:spTree>
    <p:extLst>
      <p:ext uri="{BB962C8B-B14F-4D97-AF65-F5344CB8AC3E}">
        <p14:creationId xmlns:p14="http://schemas.microsoft.com/office/powerpoint/2010/main" val="1826382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basic commands used to build the component and also to test it locally which will allow you as you see it to use for example an excel file to simulate a grid/ dataset</a:t>
            </a:r>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33</a:t>
            </a:fld>
            <a:endParaRPr lang="en-US"/>
          </a:p>
        </p:txBody>
      </p:sp>
    </p:spTree>
    <p:extLst>
      <p:ext uri="{BB962C8B-B14F-4D97-AF65-F5344CB8AC3E}">
        <p14:creationId xmlns:p14="http://schemas.microsoft.com/office/powerpoint/2010/main" val="9576985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project has been created and finalized, we must create the solution that can be deployed in your environment. </a:t>
            </a:r>
          </a:p>
          <a:p>
            <a:r>
              <a:rPr lang="en-US" dirty="0"/>
              <a:t>To do this, we first create a folder and then initiate the project by specifying a publisher, etc...</a:t>
            </a:r>
          </a:p>
          <a:p>
            <a:r>
              <a:rPr lang="en-US" dirty="0"/>
              <a:t>We add the reference of our component </a:t>
            </a:r>
          </a:p>
          <a:p>
            <a:r>
              <a:rPr lang="en-US" dirty="0"/>
              <a:t>Then we build the component following the type of solution we want to use</a:t>
            </a:r>
          </a:p>
          <a:p>
            <a:r>
              <a:rPr lang="en-US" dirty="0"/>
              <a:t>Now all we have to do is install the solution!</a:t>
            </a:r>
          </a:p>
        </p:txBody>
      </p:sp>
      <p:sp>
        <p:nvSpPr>
          <p:cNvPr id="4" name="Slide Number Placeholder 3"/>
          <p:cNvSpPr>
            <a:spLocks noGrp="1"/>
          </p:cNvSpPr>
          <p:nvPr>
            <p:ph type="sldNum" sz="quarter" idx="5"/>
          </p:nvPr>
        </p:nvSpPr>
        <p:spPr/>
        <p:txBody>
          <a:bodyPr/>
          <a:lstStyle/>
          <a:p>
            <a:fld id="{EDC4E5E3-5945-42E1-95B7-2F0223F6C280}" type="slidenum">
              <a:rPr lang="en-US" smtClean="0"/>
              <a:t>34</a:t>
            </a:fld>
            <a:endParaRPr lang="en-US"/>
          </a:p>
        </p:txBody>
      </p:sp>
    </p:spTree>
    <p:extLst>
      <p:ext uri="{BB962C8B-B14F-4D97-AF65-F5344CB8AC3E}">
        <p14:creationId xmlns:p14="http://schemas.microsoft.com/office/powerpoint/2010/main" val="190747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recap as an image that will be available in my slides , so you can have an overview  on how to build a PCF.</a:t>
            </a:r>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35</a:t>
            </a:fld>
            <a:endParaRPr lang="en-US"/>
          </a:p>
        </p:txBody>
      </p:sp>
    </p:spTree>
    <p:extLst>
      <p:ext uri="{BB962C8B-B14F-4D97-AF65-F5344CB8AC3E}">
        <p14:creationId xmlns:p14="http://schemas.microsoft.com/office/powerpoint/2010/main" val="576482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36</a:t>
            </a:fld>
            <a:endParaRPr lang="en-US"/>
          </a:p>
        </p:txBody>
      </p:sp>
    </p:spTree>
    <p:extLst>
      <p:ext uri="{BB962C8B-B14F-4D97-AF65-F5344CB8AC3E}">
        <p14:creationId xmlns:p14="http://schemas.microsoft.com/office/powerpoint/2010/main" val="183308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during this PCF session, we will try to follow the following agenda, so first a presentation of the Framework to understand what it is and then the most fun: a demo, finally a part to understand how to get started with this Framework and start playing with it and of course I'll answer your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C4E5E3-5945-42E1-95B7-2F0223F6C280}" type="slidenum">
              <a:rPr lang="en-US" smtClean="0"/>
              <a:t>4</a:t>
            </a:fld>
            <a:endParaRPr lang="en-US"/>
          </a:p>
        </p:txBody>
      </p:sp>
    </p:spTree>
    <p:extLst>
      <p:ext uri="{BB962C8B-B14F-4D97-AF65-F5344CB8AC3E}">
        <p14:creationId xmlns:p14="http://schemas.microsoft.com/office/powerpoint/2010/main" val="3554376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to get started, the question is quite simple: What is the Power Apps component Framework?</a:t>
            </a:r>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5</a:t>
            </a:fld>
            <a:endParaRPr lang="en-US"/>
          </a:p>
        </p:txBody>
      </p:sp>
    </p:spTree>
    <p:extLst>
      <p:ext uri="{BB962C8B-B14F-4D97-AF65-F5344CB8AC3E}">
        <p14:creationId xmlns:p14="http://schemas.microsoft.com/office/powerpoint/2010/main" val="233540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pay attention to the complete Power </a:t>
            </a:r>
            <a:r>
              <a:rPr lang="en-US" dirty="0" err="1"/>
              <a:t>Paltform</a:t>
            </a:r>
            <a:r>
              <a:rPr lang="en-US" dirty="0"/>
              <a:t> stack that you all need to know, we can find the 4 main Power services: BI, Apps, Automate, Virtual Agent.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we place the PCF here, PCF is the component that allows us to extend this platform, to develop custom components for the UI for PowerApps (Model Driven App and Canvas App)! How many we have already heard about PCF here? How many we have already done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DC4E5E3-5945-42E1-95B7-2F0223F6C280}" type="slidenum">
              <a:rPr lang="en-US" smtClean="0"/>
              <a:t>6</a:t>
            </a:fld>
            <a:endParaRPr lang="en-US"/>
          </a:p>
        </p:txBody>
      </p:sp>
    </p:spTree>
    <p:extLst>
      <p:ext uri="{BB962C8B-B14F-4D97-AF65-F5344CB8AC3E}">
        <p14:creationId xmlns:p14="http://schemas.microsoft.com/office/powerpoint/2010/main" val="2994153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component concepts arrived in 2016 with optimized controls especially for mobile devices. After the availability and </a:t>
            </a:r>
            <a:r>
              <a:rPr lang="en-US" dirty="0" err="1"/>
              <a:t>realease</a:t>
            </a:r>
            <a:r>
              <a:rPr lang="en-US" dirty="0"/>
              <a:t> of the Unified Interface, the first Customs Controls appeared for Dynamics 365, which can be visible on mobile, tablet and more traditionally on the web client.</a:t>
            </a:r>
          </a:p>
          <a:p>
            <a:r>
              <a:rPr lang="en-US" dirty="0"/>
              <a:t>Example: the editable grid that was quite expected -&gt; At this stage we talked about Custom Control which uses a proprietary Microsoft framework, so it's something really obscure.</a:t>
            </a:r>
          </a:p>
          <a:p>
            <a:endParaRPr lang="en-US" dirty="0"/>
          </a:p>
          <a:p>
            <a:r>
              <a:rPr lang="en-US" dirty="0"/>
              <a:t>After the rebranding of the Power Platform, they just renamed it to Power Apps Component and finally they announced the preview of the Power Apps component Framework in April 2019.</a:t>
            </a:r>
          </a:p>
          <a:p>
            <a:endParaRPr lang="en-US" dirty="0"/>
          </a:p>
          <a:p>
            <a:endParaRPr lang="en-US" dirty="0"/>
          </a:p>
          <a:p>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7</a:t>
            </a:fld>
            <a:endParaRPr lang="en-US"/>
          </a:p>
        </p:txBody>
      </p:sp>
    </p:spTree>
    <p:extLst>
      <p:ext uri="{BB962C8B-B14F-4D97-AF65-F5344CB8AC3E}">
        <p14:creationId xmlns:p14="http://schemas.microsoft.com/office/powerpoint/2010/main" val="433797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started building the App for </a:t>
            </a:r>
            <a:r>
              <a:rPr lang="en-US" sz="1200" kern="1200" dirty="0" err="1">
                <a:solidFill>
                  <a:schemeClr val="tx1"/>
                </a:solidFill>
                <a:effectLst/>
                <a:latin typeface="+mn-lt"/>
                <a:ea typeface="+mn-ea"/>
                <a:cs typeface="+mn-cs"/>
              </a:rPr>
              <a:t>Dyn</a:t>
            </a:r>
            <a:r>
              <a:rPr lang="en-US" sz="1200" kern="1200" dirty="0">
                <a:solidFill>
                  <a:schemeClr val="tx1"/>
                </a:solidFill>
                <a:effectLst/>
                <a:latin typeface="+mn-lt"/>
                <a:ea typeface="+mn-ea"/>
                <a:cs typeface="+mn-cs"/>
              </a:rPr>
              <a:t> 356 and started re-imagining them, they needed to find something to build components that would work on different media.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have therefore invested to allow their engineer to manage the different implementations between Browser, OS (</a:t>
            </a:r>
            <a:r>
              <a:rPr lang="en-US" sz="1200" kern="1200" dirty="0" err="1">
                <a:solidFill>
                  <a:schemeClr val="tx1"/>
                </a:solidFill>
                <a:effectLst/>
                <a:latin typeface="+mn-lt"/>
                <a:ea typeface="+mn-ea"/>
                <a:cs typeface="+mn-cs"/>
              </a:rPr>
              <a:t>Ios</a:t>
            </a:r>
            <a:r>
              <a:rPr lang="en-US" sz="1200" kern="1200" dirty="0">
                <a:solidFill>
                  <a:schemeClr val="tx1"/>
                </a:solidFill>
                <a:effectLst/>
                <a:latin typeface="+mn-lt"/>
                <a:ea typeface="+mn-ea"/>
                <a:cs typeface="+mn-cs"/>
              </a:rPr>
              <a:t> Android etc...)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created a framework that makes it easier for their developers (1st Party developers) to build components that can be used by different applications and to be able to be part of the ALM (Application Life cycle Management) of Apps.</a:t>
            </a:r>
          </a:p>
          <a:p>
            <a:r>
              <a:rPr lang="en-US" sz="1200" kern="1200" dirty="0">
                <a:solidFill>
                  <a:schemeClr val="tx1"/>
                </a:solidFill>
                <a:effectLst/>
                <a:latin typeface="+mn-lt"/>
                <a:ea typeface="+mn-ea"/>
                <a:cs typeface="+mn-cs"/>
              </a:rPr>
              <a:t>As soon as they were able to build this </a:t>
            </a:r>
            <a:r>
              <a:rPr lang="en-US" sz="1200" kern="1200" dirty="0" err="1">
                <a:solidFill>
                  <a:schemeClr val="tx1"/>
                </a:solidFill>
                <a:effectLst/>
                <a:latin typeface="+mn-lt"/>
                <a:ea typeface="+mn-ea"/>
                <a:cs typeface="+mn-cs"/>
              </a:rPr>
              <a:t>framewokr</a:t>
            </a:r>
            <a:r>
              <a:rPr lang="en-US" sz="1200" kern="1200" dirty="0">
                <a:solidFill>
                  <a:schemeClr val="tx1"/>
                </a:solidFill>
                <a:effectLst/>
                <a:latin typeface="+mn-lt"/>
                <a:ea typeface="+mn-ea"/>
                <a:cs typeface="+mn-cs"/>
              </a:rPr>
              <a:t> MS had already the vocation to expose it to the 3th party developers (= community).</a:t>
            </a:r>
          </a:p>
          <a:p>
            <a:r>
              <a:rPr lang="en-US" sz="1200" kern="1200" dirty="0">
                <a:solidFill>
                  <a:schemeClr val="tx1"/>
                </a:solidFill>
                <a:effectLst/>
                <a:latin typeface="+mn-lt"/>
                <a:ea typeface="+mn-ea"/>
                <a:cs typeface="+mn-cs"/>
              </a:rPr>
              <a:t>So we can now create our own custom component!</a:t>
            </a:r>
          </a:p>
          <a:p>
            <a:r>
              <a:rPr lang="en-US" sz="1200" kern="1200" dirty="0">
                <a:solidFill>
                  <a:schemeClr val="tx1"/>
                </a:solidFill>
                <a:effectLst/>
                <a:latin typeface="+mn-lt"/>
                <a:ea typeface="+mn-ea"/>
                <a:cs typeface="+mn-cs"/>
              </a:rPr>
              <a:t>Many things are already designed with this Framework, so it's something we already use without even knowing it.</a:t>
            </a:r>
          </a:p>
          <a:p>
            <a:r>
              <a:rPr lang="en-US" sz="1200" kern="1200" dirty="0">
                <a:solidFill>
                  <a:schemeClr val="tx1"/>
                </a:solidFill>
                <a:effectLst/>
                <a:latin typeface="+mn-lt"/>
                <a:ea typeface="+mn-ea"/>
                <a:cs typeface="+mn-cs"/>
              </a:rPr>
              <a:t>We will be able to replace the user experience provided by the OOB product and insert our own in terms of visualization or even if we want to make embedded components with a certain logic by making external calls etc...</a:t>
            </a:r>
          </a:p>
          <a:p>
            <a:r>
              <a:rPr lang="en-US" sz="1200" kern="1200" dirty="0">
                <a:solidFill>
                  <a:schemeClr val="tx1"/>
                </a:solidFill>
                <a:effectLst/>
                <a:latin typeface="+mn-lt"/>
                <a:ea typeface="+mn-ea"/>
                <a:cs typeface="+mn-cs"/>
              </a:rPr>
              <a:t>The advantage when we create a custom component is that it is an integral part of the application life cycle. It is this one that will feed the component with data and we will be able to add parameters etc. to make it dynamic and adaptable to any other context. The important thing is that all components are configurable (= specific to certain entities).</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DC4E5E3-5945-42E1-95B7-2F0223F6C280}" type="slidenum">
              <a:rPr lang="en-US" smtClean="0"/>
              <a:t>8</a:t>
            </a:fld>
            <a:endParaRPr lang="en-US"/>
          </a:p>
        </p:txBody>
      </p:sp>
    </p:spTree>
    <p:extLst>
      <p:ext uri="{BB962C8B-B14F-4D97-AF65-F5344CB8AC3E}">
        <p14:creationId xmlns:p14="http://schemas.microsoft.com/office/powerpoint/2010/main" val="2852551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already know some of them that exist as standard, it can be on fields, dataset like a calendar view for appointments, the </a:t>
            </a:r>
            <a:r>
              <a:rPr lang="en-US" dirty="0" err="1"/>
              <a:t>schedulebaord</a:t>
            </a:r>
            <a:r>
              <a:rPr lang="en-US" dirty="0"/>
              <a:t> field service, we can also add them in data steps but also use them to retrieve data from external services (LinkedIn Sale Navigator uses this framework).</a:t>
            </a:r>
            <a:endParaRPr lang="fr-FR" dirty="0"/>
          </a:p>
        </p:txBody>
      </p:sp>
      <p:sp>
        <p:nvSpPr>
          <p:cNvPr id="4" name="Slide Number Placeholder 3"/>
          <p:cNvSpPr>
            <a:spLocks noGrp="1"/>
          </p:cNvSpPr>
          <p:nvPr>
            <p:ph type="sldNum" sz="quarter" idx="5"/>
          </p:nvPr>
        </p:nvSpPr>
        <p:spPr/>
        <p:txBody>
          <a:bodyPr/>
          <a:lstStyle/>
          <a:p>
            <a:fld id="{EDC4E5E3-5945-42E1-95B7-2F0223F6C280}" type="slidenum">
              <a:rPr lang="en-US" smtClean="0"/>
              <a:t>9</a:t>
            </a:fld>
            <a:endParaRPr lang="en-US"/>
          </a:p>
        </p:txBody>
      </p:sp>
    </p:spTree>
    <p:extLst>
      <p:ext uri="{BB962C8B-B14F-4D97-AF65-F5344CB8AC3E}">
        <p14:creationId xmlns:p14="http://schemas.microsoft.com/office/powerpoint/2010/main" val="3924651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23933C4-7ABC-44A7-8649-D87A89DB0F5C}" type="datetimeFigureOut">
              <a:rPr lang="id-ID" smtClean="0"/>
              <a:t>20/03/2021</a:t>
            </a:fld>
            <a:endParaRPr lang="id-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id-ID"/>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E5BA7C5E-6161-46A3-81EF-3D88EA024A6C}" type="slidenum">
              <a:rPr lang="id-ID" smtClean="0"/>
              <a:t>‹N°›</a:t>
            </a:fld>
            <a:endParaRPr lang="id-ID"/>
          </a:p>
        </p:txBody>
      </p:sp>
    </p:spTree>
    <p:extLst>
      <p:ext uri="{BB962C8B-B14F-4D97-AF65-F5344CB8AC3E}">
        <p14:creationId xmlns:p14="http://schemas.microsoft.com/office/powerpoint/2010/main" val="412528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Rectangle 3"/>
          <p:cNvSpPr/>
          <p:nvPr userDrawn="1"/>
        </p:nvSpPr>
        <p:spPr>
          <a:xfrm>
            <a:off x="8251065" y="0"/>
            <a:ext cx="394093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14"/>
          <p:cNvSpPr>
            <a:spLocks noGrp="1"/>
          </p:cNvSpPr>
          <p:nvPr>
            <p:ph type="pic" sz="quarter" idx="10"/>
          </p:nvPr>
        </p:nvSpPr>
        <p:spPr>
          <a:xfrm>
            <a:off x="5787570" y="1318989"/>
            <a:ext cx="5834744" cy="4702628"/>
          </a:xfrm>
          <a:custGeom>
            <a:avLst/>
            <a:gdLst>
              <a:gd name="connsiteX0" fmla="*/ 2917372 w 5834744"/>
              <a:gd name="connsiteY0" fmla="*/ 0 h 4702628"/>
              <a:gd name="connsiteX1" fmla="*/ 5834744 w 5834744"/>
              <a:gd name="connsiteY1" fmla="*/ 4702628 h 4702628"/>
              <a:gd name="connsiteX2" fmla="*/ 0 w 5834744"/>
              <a:gd name="connsiteY2" fmla="*/ 4702628 h 4702628"/>
            </a:gdLst>
            <a:ahLst/>
            <a:cxnLst>
              <a:cxn ang="0">
                <a:pos x="connsiteX0" y="connsiteY0"/>
              </a:cxn>
              <a:cxn ang="0">
                <a:pos x="connsiteX1" y="connsiteY1"/>
              </a:cxn>
              <a:cxn ang="0">
                <a:pos x="connsiteX2" y="connsiteY2"/>
              </a:cxn>
            </a:cxnLst>
            <a:rect l="l" t="t" r="r" b="b"/>
            <a:pathLst>
              <a:path w="5834744" h="4702628">
                <a:moveTo>
                  <a:pt x="2917372" y="0"/>
                </a:moveTo>
                <a:lnTo>
                  <a:pt x="5834744" y="4702628"/>
                </a:lnTo>
                <a:lnTo>
                  <a:pt x="0" y="4702628"/>
                </a:lnTo>
                <a:close/>
              </a:path>
            </a:pathLst>
          </a:custGeom>
        </p:spPr>
        <p:txBody>
          <a:bodyPr wrap="square">
            <a:noAutofit/>
          </a:bodyPr>
          <a:lstStyle/>
          <a:p>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11"/>
          <p:cNvSpPr>
            <a:spLocks noGrp="1"/>
          </p:cNvSpPr>
          <p:nvPr>
            <p:ph type="pic" sz="quarter" idx="10"/>
          </p:nvPr>
        </p:nvSpPr>
        <p:spPr>
          <a:xfrm>
            <a:off x="2714172" y="580571"/>
            <a:ext cx="2670629" cy="2670629"/>
          </a:xfrm>
          <a:custGeom>
            <a:avLst/>
            <a:gdLst>
              <a:gd name="connsiteX0" fmla="*/ 1335315 w 2670629"/>
              <a:gd name="connsiteY0" fmla="*/ 0 h 2670629"/>
              <a:gd name="connsiteX1" fmla="*/ 2670629 w 2670629"/>
              <a:gd name="connsiteY1" fmla="*/ 1335315 h 2670629"/>
              <a:gd name="connsiteX2" fmla="*/ 1335315 w 2670629"/>
              <a:gd name="connsiteY2" fmla="*/ 2670629 h 2670629"/>
              <a:gd name="connsiteX3" fmla="*/ 0 w 2670629"/>
              <a:gd name="connsiteY3" fmla="*/ 1335315 h 2670629"/>
            </a:gdLst>
            <a:ahLst/>
            <a:cxnLst>
              <a:cxn ang="0">
                <a:pos x="connsiteX0" y="connsiteY0"/>
              </a:cxn>
              <a:cxn ang="0">
                <a:pos x="connsiteX1" y="connsiteY1"/>
              </a:cxn>
              <a:cxn ang="0">
                <a:pos x="connsiteX2" y="connsiteY2"/>
              </a:cxn>
              <a:cxn ang="0">
                <a:pos x="connsiteX3" y="connsiteY3"/>
              </a:cxn>
            </a:cxnLst>
            <a:rect l="l" t="t" r="r" b="b"/>
            <a:pathLst>
              <a:path w="2670629" h="2670629">
                <a:moveTo>
                  <a:pt x="1335315" y="0"/>
                </a:moveTo>
                <a:lnTo>
                  <a:pt x="2670629" y="1335315"/>
                </a:lnTo>
                <a:lnTo>
                  <a:pt x="1335315" y="2670629"/>
                </a:lnTo>
                <a:lnTo>
                  <a:pt x="0" y="1335315"/>
                </a:lnTo>
                <a:close/>
              </a:path>
            </a:pathLst>
          </a:custGeom>
        </p:spPr>
        <p:txBody>
          <a:bodyPr wrap="square">
            <a:noAutofit/>
          </a:bodyPr>
          <a:lstStyle/>
          <a:p>
            <a:endParaRPr lang="id-ID"/>
          </a:p>
        </p:txBody>
      </p:sp>
      <p:sp>
        <p:nvSpPr>
          <p:cNvPr id="4" name="Picture Placeholder 12"/>
          <p:cNvSpPr>
            <a:spLocks noGrp="1"/>
          </p:cNvSpPr>
          <p:nvPr>
            <p:ph type="pic" sz="quarter" idx="11"/>
          </p:nvPr>
        </p:nvSpPr>
        <p:spPr>
          <a:xfrm>
            <a:off x="1240972" y="2068285"/>
            <a:ext cx="2670629" cy="2670629"/>
          </a:xfrm>
          <a:custGeom>
            <a:avLst/>
            <a:gdLst>
              <a:gd name="connsiteX0" fmla="*/ 1335315 w 2670629"/>
              <a:gd name="connsiteY0" fmla="*/ 0 h 2670629"/>
              <a:gd name="connsiteX1" fmla="*/ 2670629 w 2670629"/>
              <a:gd name="connsiteY1" fmla="*/ 1335315 h 2670629"/>
              <a:gd name="connsiteX2" fmla="*/ 1335315 w 2670629"/>
              <a:gd name="connsiteY2" fmla="*/ 2670629 h 2670629"/>
              <a:gd name="connsiteX3" fmla="*/ 0 w 2670629"/>
              <a:gd name="connsiteY3" fmla="*/ 1335315 h 2670629"/>
            </a:gdLst>
            <a:ahLst/>
            <a:cxnLst>
              <a:cxn ang="0">
                <a:pos x="connsiteX0" y="connsiteY0"/>
              </a:cxn>
              <a:cxn ang="0">
                <a:pos x="connsiteX1" y="connsiteY1"/>
              </a:cxn>
              <a:cxn ang="0">
                <a:pos x="connsiteX2" y="connsiteY2"/>
              </a:cxn>
              <a:cxn ang="0">
                <a:pos x="connsiteX3" y="connsiteY3"/>
              </a:cxn>
            </a:cxnLst>
            <a:rect l="l" t="t" r="r" b="b"/>
            <a:pathLst>
              <a:path w="2670629" h="2670629">
                <a:moveTo>
                  <a:pt x="1335315" y="0"/>
                </a:moveTo>
                <a:lnTo>
                  <a:pt x="2670629" y="1335315"/>
                </a:lnTo>
                <a:lnTo>
                  <a:pt x="1335315" y="2670629"/>
                </a:lnTo>
                <a:lnTo>
                  <a:pt x="0" y="1335315"/>
                </a:lnTo>
                <a:close/>
              </a:path>
            </a:pathLst>
          </a:custGeom>
        </p:spPr>
        <p:txBody>
          <a:bodyPr wrap="square">
            <a:noAutofit/>
          </a:bodyPr>
          <a:lstStyle/>
          <a:p>
            <a:endParaRPr lang="id-ID"/>
          </a:p>
        </p:txBody>
      </p:sp>
      <p:sp>
        <p:nvSpPr>
          <p:cNvPr id="5" name="Picture Placeholder 13"/>
          <p:cNvSpPr>
            <a:spLocks noGrp="1"/>
          </p:cNvSpPr>
          <p:nvPr>
            <p:ph type="pic" sz="quarter" idx="12"/>
          </p:nvPr>
        </p:nvSpPr>
        <p:spPr>
          <a:xfrm>
            <a:off x="2714172" y="3555999"/>
            <a:ext cx="2670629" cy="2670629"/>
          </a:xfrm>
          <a:custGeom>
            <a:avLst/>
            <a:gdLst>
              <a:gd name="connsiteX0" fmla="*/ 1335315 w 2670629"/>
              <a:gd name="connsiteY0" fmla="*/ 0 h 2670629"/>
              <a:gd name="connsiteX1" fmla="*/ 2670629 w 2670629"/>
              <a:gd name="connsiteY1" fmla="*/ 1335315 h 2670629"/>
              <a:gd name="connsiteX2" fmla="*/ 1335315 w 2670629"/>
              <a:gd name="connsiteY2" fmla="*/ 2670629 h 2670629"/>
              <a:gd name="connsiteX3" fmla="*/ 0 w 2670629"/>
              <a:gd name="connsiteY3" fmla="*/ 1335315 h 2670629"/>
            </a:gdLst>
            <a:ahLst/>
            <a:cxnLst>
              <a:cxn ang="0">
                <a:pos x="connsiteX0" y="connsiteY0"/>
              </a:cxn>
              <a:cxn ang="0">
                <a:pos x="connsiteX1" y="connsiteY1"/>
              </a:cxn>
              <a:cxn ang="0">
                <a:pos x="connsiteX2" y="connsiteY2"/>
              </a:cxn>
              <a:cxn ang="0">
                <a:pos x="connsiteX3" y="connsiteY3"/>
              </a:cxn>
            </a:cxnLst>
            <a:rect l="l" t="t" r="r" b="b"/>
            <a:pathLst>
              <a:path w="2670629" h="2670629">
                <a:moveTo>
                  <a:pt x="1335315" y="0"/>
                </a:moveTo>
                <a:lnTo>
                  <a:pt x="2670629" y="1335315"/>
                </a:lnTo>
                <a:lnTo>
                  <a:pt x="1335315" y="2670629"/>
                </a:lnTo>
                <a:lnTo>
                  <a:pt x="0" y="1335315"/>
                </a:lnTo>
                <a:close/>
              </a:path>
            </a:pathLst>
          </a:custGeom>
        </p:spPr>
        <p:txBody>
          <a:bodyPr wrap="square">
            <a:noAutofit/>
          </a:bodyPr>
          <a:lstStyle/>
          <a:p>
            <a:endParaRPr lang="id-ID"/>
          </a:p>
        </p:txBody>
      </p:sp>
    </p:spTree>
    <p:extLst>
      <p:ext uri="{BB962C8B-B14F-4D97-AF65-F5344CB8AC3E}">
        <p14:creationId xmlns:p14="http://schemas.microsoft.com/office/powerpoint/2010/main" val="1033687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13"/>
          <p:cNvSpPr>
            <a:spLocks noGrp="1"/>
          </p:cNvSpPr>
          <p:nvPr>
            <p:ph type="pic" sz="quarter" idx="10"/>
          </p:nvPr>
        </p:nvSpPr>
        <p:spPr>
          <a:xfrm>
            <a:off x="1464070" y="1999965"/>
            <a:ext cx="2214678" cy="2569029"/>
          </a:xfrm>
          <a:custGeom>
            <a:avLst/>
            <a:gdLst>
              <a:gd name="connsiteX0" fmla="*/ 1107339 w 2214678"/>
              <a:gd name="connsiteY0" fmla="*/ 0 h 2569029"/>
              <a:gd name="connsiteX1" fmla="*/ 2214678 w 2214678"/>
              <a:gd name="connsiteY1" fmla="*/ 553670 h 2569029"/>
              <a:gd name="connsiteX2" fmla="*/ 2214678 w 2214678"/>
              <a:gd name="connsiteY2" fmla="*/ 2015359 h 2569029"/>
              <a:gd name="connsiteX3" fmla="*/ 1107339 w 2214678"/>
              <a:gd name="connsiteY3" fmla="*/ 2569029 h 2569029"/>
              <a:gd name="connsiteX4" fmla="*/ 0 w 2214678"/>
              <a:gd name="connsiteY4" fmla="*/ 2015359 h 2569029"/>
              <a:gd name="connsiteX5" fmla="*/ 0 w 2214678"/>
              <a:gd name="connsiteY5" fmla="*/ 553670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4678" h="2569029">
                <a:moveTo>
                  <a:pt x="1107339" y="0"/>
                </a:moveTo>
                <a:lnTo>
                  <a:pt x="2214678" y="553670"/>
                </a:lnTo>
                <a:lnTo>
                  <a:pt x="2214678" y="2015359"/>
                </a:lnTo>
                <a:lnTo>
                  <a:pt x="1107339" y="2569029"/>
                </a:lnTo>
                <a:lnTo>
                  <a:pt x="0" y="2015359"/>
                </a:lnTo>
                <a:lnTo>
                  <a:pt x="0" y="553670"/>
                </a:lnTo>
                <a:close/>
              </a:path>
            </a:pathLst>
          </a:custGeom>
        </p:spPr>
        <p:txBody>
          <a:bodyPr wrap="square">
            <a:noAutofit/>
          </a:bodyPr>
          <a:lstStyle/>
          <a:p>
            <a:endParaRPr lang="id-ID"/>
          </a:p>
        </p:txBody>
      </p:sp>
      <p:sp>
        <p:nvSpPr>
          <p:cNvPr id="4" name="Picture Placeholder 16"/>
          <p:cNvSpPr>
            <a:spLocks noGrp="1"/>
          </p:cNvSpPr>
          <p:nvPr>
            <p:ph type="pic" sz="quarter" idx="11"/>
          </p:nvPr>
        </p:nvSpPr>
        <p:spPr>
          <a:xfrm>
            <a:off x="4993483" y="1999965"/>
            <a:ext cx="2214678" cy="2569029"/>
          </a:xfrm>
          <a:custGeom>
            <a:avLst/>
            <a:gdLst>
              <a:gd name="connsiteX0" fmla="*/ 1107339 w 2214678"/>
              <a:gd name="connsiteY0" fmla="*/ 0 h 2569029"/>
              <a:gd name="connsiteX1" fmla="*/ 2214678 w 2214678"/>
              <a:gd name="connsiteY1" fmla="*/ 553670 h 2569029"/>
              <a:gd name="connsiteX2" fmla="*/ 2214678 w 2214678"/>
              <a:gd name="connsiteY2" fmla="*/ 2015359 h 2569029"/>
              <a:gd name="connsiteX3" fmla="*/ 1107339 w 2214678"/>
              <a:gd name="connsiteY3" fmla="*/ 2569029 h 2569029"/>
              <a:gd name="connsiteX4" fmla="*/ 0 w 2214678"/>
              <a:gd name="connsiteY4" fmla="*/ 2015359 h 2569029"/>
              <a:gd name="connsiteX5" fmla="*/ 0 w 2214678"/>
              <a:gd name="connsiteY5" fmla="*/ 553670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4678" h="2569029">
                <a:moveTo>
                  <a:pt x="1107339" y="0"/>
                </a:moveTo>
                <a:lnTo>
                  <a:pt x="2214678" y="553670"/>
                </a:lnTo>
                <a:lnTo>
                  <a:pt x="2214678" y="2015359"/>
                </a:lnTo>
                <a:lnTo>
                  <a:pt x="1107339" y="2569029"/>
                </a:lnTo>
                <a:lnTo>
                  <a:pt x="0" y="2015359"/>
                </a:lnTo>
                <a:lnTo>
                  <a:pt x="0" y="553670"/>
                </a:lnTo>
                <a:close/>
              </a:path>
            </a:pathLst>
          </a:custGeom>
        </p:spPr>
        <p:txBody>
          <a:bodyPr wrap="square">
            <a:noAutofit/>
          </a:bodyPr>
          <a:lstStyle/>
          <a:p>
            <a:endParaRPr lang="id-ID"/>
          </a:p>
        </p:txBody>
      </p:sp>
      <p:sp>
        <p:nvSpPr>
          <p:cNvPr id="5" name="Picture Placeholder 19"/>
          <p:cNvSpPr>
            <a:spLocks noGrp="1"/>
          </p:cNvSpPr>
          <p:nvPr>
            <p:ph type="pic" sz="quarter" idx="12"/>
          </p:nvPr>
        </p:nvSpPr>
        <p:spPr>
          <a:xfrm>
            <a:off x="8522892" y="1999964"/>
            <a:ext cx="2214678" cy="2569029"/>
          </a:xfrm>
          <a:custGeom>
            <a:avLst/>
            <a:gdLst>
              <a:gd name="connsiteX0" fmla="*/ 1107340 w 2214678"/>
              <a:gd name="connsiteY0" fmla="*/ 0 h 2569029"/>
              <a:gd name="connsiteX1" fmla="*/ 2214678 w 2214678"/>
              <a:gd name="connsiteY1" fmla="*/ 553670 h 2569029"/>
              <a:gd name="connsiteX2" fmla="*/ 2214678 w 2214678"/>
              <a:gd name="connsiteY2" fmla="*/ 2015359 h 2569029"/>
              <a:gd name="connsiteX3" fmla="*/ 1107340 w 2214678"/>
              <a:gd name="connsiteY3" fmla="*/ 2569029 h 2569029"/>
              <a:gd name="connsiteX4" fmla="*/ 0 w 2214678"/>
              <a:gd name="connsiteY4" fmla="*/ 2015359 h 2569029"/>
              <a:gd name="connsiteX5" fmla="*/ 0 w 2214678"/>
              <a:gd name="connsiteY5" fmla="*/ 553670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4678" h="2569029">
                <a:moveTo>
                  <a:pt x="1107340" y="0"/>
                </a:moveTo>
                <a:lnTo>
                  <a:pt x="2214678" y="553670"/>
                </a:lnTo>
                <a:lnTo>
                  <a:pt x="2214678" y="2015359"/>
                </a:lnTo>
                <a:lnTo>
                  <a:pt x="1107340" y="2569029"/>
                </a:lnTo>
                <a:lnTo>
                  <a:pt x="0" y="2015359"/>
                </a:lnTo>
                <a:lnTo>
                  <a:pt x="0" y="553670"/>
                </a:lnTo>
                <a:close/>
              </a:path>
            </a:pathLst>
          </a:custGeom>
        </p:spPr>
        <p:txBody>
          <a:bodyPr wrap="square">
            <a:noAutofit/>
          </a:bodyPr>
          <a:lstStyle/>
          <a:p>
            <a:endParaRPr lang="id-ID"/>
          </a:p>
        </p:txBody>
      </p:sp>
    </p:spTree>
    <p:extLst>
      <p:ext uri="{BB962C8B-B14F-4D97-AF65-F5344CB8AC3E}">
        <p14:creationId xmlns:p14="http://schemas.microsoft.com/office/powerpoint/2010/main" val="1955564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Picture Placeholder 13"/>
          <p:cNvSpPr>
            <a:spLocks noGrp="1"/>
          </p:cNvSpPr>
          <p:nvPr>
            <p:ph type="pic" sz="quarter" idx="10"/>
          </p:nvPr>
        </p:nvSpPr>
        <p:spPr>
          <a:xfrm>
            <a:off x="1230001" y="1109149"/>
            <a:ext cx="2214678" cy="2569029"/>
          </a:xfrm>
          <a:custGeom>
            <a:avLst/>
            <a:gdLst>
              <a:gd name="connsiteX0" fmla="*/ 1107339 w 2214678"/>
              <a:gd name="connsiteY0" fmla="*/ 0 h 2569029"/>
              <a:gd name="connsiteX1" fmla="*/ 2214678 w 2214678"/>
              <a:gd name="connsiteY1" fmla="*/ 553670 h 2569029"/>
              <a:gd name="connsiteX2" fmla="*/ 2214678 w 2214678"/>
              <a:gd name="connsiteY2" fmla="*/ 2015359 h 2569029"/>
              <a:gd name="connsiteX3" fmla="*/ 1107339 w 2214678"/>
              <a:gd name="connsiteY3" fmla="*/ 2569029 h 2569029"/>
              <a:gd name="connsiteX4" fmla="*/ 0 w 2214678"/>
              <a:gd name="connsiteY4" fmla="*/ 2015359 h 2569029"/>
              <a:gd name="connsiteX5" fmla="*/ 0 w 2214678"/>
              <a:gd name="connsiteY5" fmla="*/ 553670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4678" h="2569029">
                <a:moveTo>
                  <a:pt x="1107339" y="0"/>
                </a:moveTo>
                <a:lnTo>
                  <a:pt x="2214678" y="553670"/>
                </a:lnTo>
                <a:lnTo>
                  <a:pt x="2214678" y="2015359"/>
                </a:lnTo>
                <a:lnTo>
                  <a:pt x="1107339" y="2569029"/>
                </a:lnTo>
                <a:lnTo>
                  <a:pt x="0" y="2015359"/>
                </a:lnTo>
                <a:lnTo>
                  <a:pt x="0" y="553670"/>
                </a:lnTo>
                <a:close/>
              </a:path>
            </a:pathLst>
          </a:custGeom>
        </p:spPr>
        <p:txBody>
          <a:bodyPr wrap="square">
            <a:noAutofit/>
          </a:bodyPr>
          <a:lstStyle/>
          <a:p>
            <a:endParaRPr lang="id-ID"/>
          </a:p>
        </p:txBody>
      </p:sp>
      <p:sp>
        <p:nvSpPr>
          <p:cNvPr id="4" name="Picture Placeholder 16"/>
          <p:cNvSpPr>
            <a:spLocks noGrp="1"/>
          </p:cNvSpPr>
          <p:nvPr>
            <p:ph type="pic" sz="quarter" idx="11"/>
          </p:nvPr>
        </p:nvSpPr>
        <p:spPr>
          <a:xfrm>
            <a:off x="3165279" y="3487678"/>
            <a:ext cx="2214678" cy="2569029"/>
          </a:xfrm>
          <a:custGeom>
            <a:avLst/>
            <a:gdLst>
              <a:gd name="connsiteX0" fmla="*/ 1107339 w 2214678"/>
              <a:gd name="connsiteY0" fmla="*/ 0 h 2569029"/>
              <a:gd name="connsiteX1" fmla="*/ 2214678 w 2214678"/>
              <a:gd name="connsiteY1" fmla="*/ 553670 h 2569029"/>
              <a:gd name="connsiteX2" fmla="*/ 2214678 w 2214678"/>
              <a:gd name="connsiteY2" fmla="*/ 2015359 h 2569029"/>
              <a:gd name="connsiteX3" fmla="*/ 1107339 w 2214678"/>
              <a:gd name="connsiteY3" fmla="*/ 2569029 h 2569029"/>
              <a:gd name="connsiteX4" fmla="*/ 0 w 2214678"/>
              <a:gd name="connsiteY4" fmla="*/ 2015359 h 2569029"/>
              <a:gd name="connsiteX5" fmla="*/ 0 w 2214678"/>
              <a:gd name="connsiteY5" fmla="*/ 553670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4678" h="2569029">
                <a:moveTo>
                  <a:pt x="1107339" y="0"/>
                </a:moveTo>
                <a:lnTo>
                  <a:pt x="2214678" y="553670"/>
                </a:lnTo>
                <a:lnTo>
                  <a:pt x="2214678" y="2015359"/>
                </a:lnTo>
                <a:lnTo>
                  <a:pt x="1107339" y="2569029"/>
                </a:lnTo>
                <a:lnTo>
                  <a:pt x="0" y="2015359"/>
                </a:lnTo>
                <a:lnTo>
                  <a:pt x="0" y="553670"/>
                </a:lnTo>
                <a:close/>
              </a:path>
            </a:pathLst>
          </a:custGeom>
        </p:spPr>
        <p:txBody>
          <a:bodyPr wrap="square">
            <a:noAutofit/>
          </a:bodyPr>
          <a:lstStyle/>
          <a:p>
            <a:endParaRPr lang="id-ID"/>
          </a:p>
        </p:txBody>
      </p:sp>
      <p:sp>
        <p:nvSpPr>
          <p:cNvPr id="5" name="Picture Placeholder 19"/>
          <p:cNvSpPr>
            <a:spLocks noGrp="1"/>
          </p:cNvSpPr>
          <p:nvPr>
            <p:ph type="pic" sz="quarter" idx="12"/>
          </p:nvPr>
        </p:nvSpPr>
        <p:spPr>
          <a:xfrm>
            <a:off x="267892" y="3854164"/>
            <a:ext cx="2214678" cy="2569029"/>
          </a:xfrm>
          <a:custGeom>
            <a:avLst/>
            <a:gdLst>
              <a:gd name="connsiteX0" fmla="*/ 1107340 w 2214678"/>
              <a:gd name="connsiteY0" fmla="*/ 0 h 2569029"/>
              <a:gd name="connsiteX1" fmla="*/ 2214678 w 2214678"/>
              <a:gd name="connsiteY1" fmla="*/ 553670 h 2569029"/>
              <a:gd name="connsiteX2" fmla="*/ 2214678 w 2214678"/>
              <a:gd name="connsiteY2" fmla="*/ 2015359 h 2569029"/>
              <a:gd name="connsiteX3" fmla="*/ 1107340 w 2214678"/>
              <a:gd name="connsiteY3" fmla="*/ 2569029 h 2569029"/>
              <a:gd name="connsiteX4" fmla="*/ 0 w 2214678"/>
              <a:gd name="connsiteY4" fmla="*/ 2015359 h 2569029"/>
              <a:gd name="connsiteX5" fmla="*/ 0 w 2214678"/>
              <a:gd name="connsiteY5" fmla="*/ 553670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4678" h="2569029">
                <a:moveTo>
                  <a:pt x="1107340" y="0"/>
                </a:moveTo>
                <a:lnTo>
                  <a:pt x="2214678" y="553670"/>
                </a:lnTo>
                <a:lnTo>
                  <a:pt x="2214678" y="2015359"/>
                </a:lnTo>
                <a:lnTo>
                  <a:pt x="1107340" y="2569029"/>
                </a:lnTo>
                <a:lnTo>
                  <a:pt x="0" y="2015359"/>
                </a:lnTo>
                <a:lnTo>
                  <a:pt x="0" y="553670"/>
                </a:lnTo>
                <a:close/>
              </a:path>
            </a:pathLst>
          </a:custGeom>
        </p:spPr>
        <p:txBody>
          <a:bodyPr wrap="square">
            <a:noAutofit/>
          </a:bodyPr>
          <a:lstStyle/>
          <a:p>
            <a:endParaRPr lang="id-ID"/>
          </a:p>
        </p:txBody>
      </p:sp>
      <p:sp>
        <p:nvSpPr>
          <p:cNvPr id="6" name="Picture Placeholder 13"/>
          <p:cNvSpPr>
            <a:spLocks noGrp="1"/>
          </p:cNvSpPr>
          <p:nvPr>
            <p:ph type="pic" sz="quarter" idx="13"/>
          </p:nvPr>
        </p:nvSpPr>
        <p:spPr>
          <a:xfrm>
            <a:off x="4050592" y="563049"/>
            <a:ext cx="2214678" cy="2569029"/>
          </a:xfrm>
          <a:custGeom>
            <a:avLst/>
            <a:gdLst>
              <a:gd name="connsiteX0" fmla="*/ 1107339 w 2214678"/>
              <a:gd name="connsiteY0" fmla="*/ 0 h 2569029"/>
              <a:gd name="connsiteX1" fmla="*/ 2214678 w 2214678"/>
              <a:gd name="connsiteY1" fmla="*/ 553670 h 2569029"/>
              <a:gd name="connsiteX2" fmla="*/ 2214678 w 2214678"/>
              <a:gd name="connsiteY2" fmla="*/ 2015359 h 2569029"/>
              <a:gd name="connsiteX3" fmla="*/ 1107339 w 2214678"/>
              <a:gd name="connsiteY3" fmla="*/ 2569029 h 2569029"/>
              <a:gd name="connsiteX4" fmla="*/ 0 w 2214678"/>
              <a:gd name="connsiteY4" fmla="*/ 2015359 h 2569029"/>
              <a:gd name="connsiteX5" fmla="*/ 0 w 2214678"/>
              <a:gd name="connsiteY5" fmla="*/ 553670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4678" h="2569029">
                <a:moveTo>
                  <a:pt x="1107339" y="0"/>
                </a:moveTo>
                <a:lnTo>
                  <a:pt x="2214678" y="553670"/>
                </a:lnTo>
                <a:lnTo>
                  <a:pt x="2214678" y="2015359"/>
                </a:lnTo>
                <a:lnTo>
                  <a:pt x="1107339" y="2569029"/>
                </a:lnTo>
                <a:lnTo>
                  <a:pt x="0" y="2015359"/>
                </a:lnTo>
                <a:lnTo>
                  <a:pt x="0" y="553670"/>
                </a:lnTo>
                <a:close/>
              </a:path>
            </a:pathLst>
          </a:custGeom>
        </p:spPr>
        <p:txBody>
          <a:bodyPr wrap="square">
            <a:noAutofit/>
          </a:bodyPr>
          <a:lstStyle/>
          <a:p>
            <a:endParaRPr lang="id-I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3702731" y="3905931"/>
            <a:ext cx="2209366" cy="2149475"/>
          </a:xfrm>
          <a:prstGeom prst="teardrop">
            <a:avLst/>
          </a:prstGeom>
        </p:spPr>
        <p:txBody>
          <a:bodyPr/>
          <a:lstStyle/>
          <a:p>
            <a:r>
              <a:rPr lang="id-ID"/>
              <a:t>pic</a:t>
            </a:r>
          </a:p>
        </p:txBody>
      </p:sp>
      <p:sp>
        <p:nvSpPr>
          <p:cNvPr id="4" name="Picture Placeholder 2"/>
          <p:cNvSpPr>
            <a:spLocks noGrp="1"/>
          </p:cNvSpPr>
          <p:nvPr>
            <p:ph type="pic" sz="quarter" idx="11" hasCustomPrompt="1"/>
          </p:nvPr>
        </p:nvSpPr>
        <p:spPr>
          <a:xfrm flipH="1">
            <a:off x="6159498" y="3905931"/>
            <a:ext cx="2175165" cy="2149475"/>
          </a:xfrm>
          <a:prstGeom prst="teardrop">
            <a:avLst/>
          </a:prstGeom>
        </p:spPr>
        <p:txBody>
          <a:bodyPr/>
          <a:lstStyle/>
          <a:p>
            <a:r>
              <a:rPr lang="id-ID"/>
              <a:t>pic</a:t>
            </a:r>
          </a:p>
        </p:txBody>
      </p:sp>
      <p:sp>
        <p:nvSpPr>
          <p:cNvPr id="5" name="Picture Placeholder 15"/>
          <p:cNvSpPr>
            <a:spLocks noGrp="1"/>
          </p:cNvSpPr>
          <p:nvPr>
            <p:ph type="pic" sz="quarter" idx="12" hasCustomPrompt="1"/>
          </p:nvPr>
        </p:nvSpPr>
        <p:spPr>
          <a:xfrm>
            <a:off x="6159498" y="1535647"/>
            <a:ext cx="2161310" cy="2149476"/>
          </a:xfrm>
          <a:custGeom>
            <a:avLst/>
            <a:gdLst>
              <a:gd name="connsiteX0" fmla="*/ 1080655 w 2161310"/>
              <a:gd name="connsiteY0" fmla="*/ 0 h 2149476"/>
              <a:gd name="connsiteX1" fmla="*/ 2161310 w 2161310"/>
              <a:gd name="connsiteY1" fmla="*/ 1074738 h 2149476"/>
              <a:gd name="connsiteX2" fmla="*/ 2161309 w 2161310"/>
              <a:gd name="connsiteY2" fmla="*/ 1074738 h 2149476"/>
              <a:gd name="connsiteX3" fmla="*/ 1080654 w 2161310"/>
              <a:gd name="connsiteY3" fmla="*/ 2149476 h 2149476"/>
              <a:gd name="connsiteX4" fmla="*/ 0 w 2161310"/>
              <a:gd name="connsiteY4" fmla="*/ 2149476 h 2149476"/>
              <a:gd name="connsiteX5" fmla="*/ 0 w 2161310"/>
              <a:gd name="connsiteY5" fmla="*/ 1074738 h 2149476"/>
              <a:gd name="connsiteX6" fmla="*/ 1080655 w 2161310"/>
              <a:gd name="connsiteY6" fmla="*/ 0 h 214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1310" h="2149476">
                <a:moveTo>
                  <a:pt x="1080655" y="0"/>
                </a:moveTo>
                <a:cubicBezTo>
                  <a:pt x="1677484" y="0"/>
                  <a:pt x="2161310" y="481177"/>
                  <a:pt x="2161310" y="1074738"/>
                </a:cubicBezTo>
                <a:lnTo>
                  <a:pt x="2161309" y="1074738"/>
                </a:lnTo>
                <a:cubicBezTo>
                  <a:pt x="2161309" y="1668299"/>
                  <a:pt x="1677483" y="2149476"/>
                  <a:pt x="1080654" y="2149476"/>
                </a:cubicBezTo>
                <a:lnTo>
                  <a:pt x="0" y="2149476"/>
                </a:lnTo>
                <a:lnTo>
                  <a:pt x="0" y="1074738"/>
                </a:lnTo>
                <a:cubicBezTo>
                  <a:pt x="0" y="481177"/>
                  <a:pt x="483826" y="0"/>
                  <a:pt x="1080655" y="0"/>
                </a:cubicBezTo>
                <a:close/>
              </a:path>
            </a:pathLst>
          </a:custGeom>
        </p:spPr>
        <p:txBody>
          <a:bodyPr wrap="square">
            <a:noAutofit/>
          </a:bodyPr>
          <a:lstStyle/>
          <a:p>
            <a:r>
              <a:rPr lang="id-ID"/>
              <a:t>pic</a:t>
            </a:r>
          </a:p>
        </p:txBody>
      </p:sp>
      <p:sp>
        <p:nvSpPr>
          <p:cNvPr id="6" name="Picture Placeholder 16"/>
          <p:cNvSpPr>
            <a:spLocks noGrp="1"/>
          </p:cNvSpPr>
          <p:nvPr>
            <p:ph type="pic" sz="quarter" idx="13" hasCustomPrompt="1"/>
          </p:nvPr>
        </p:nvSpPr>
        <p:spPr>
          <a:xfrm>
            <a:off x="3702731" y="1535647"/>
            <a:ext cx="2209366" cy="2149476"/>
          </a:xfrm>
          <a:custGeom>
            <a:avLst/>
            <a:gdLst>
              <a:gd name="connsiteX0" fmla="*/ 1104683 w 2209366"/>
              <a:gd name="connsiteY0" fmla="*/ 0 h 2149476"/>
              <a:gd name="connsiteX1" fmla="*/ 2209366 w 2209366"/>
              <a:gd name="connsiteY1" fmla="*/ 1074738 h 2149476"/>
              <a:gd name="connsiteX2" fmla="*/ 2209366 w 2209366"/>
              <a:gd name="connsiteY2" fmla="*/ 2149476 h 2149476"/>
              <a:gd name="connsiteX3" fmla="*/ 1104683 w 2209366"/>
              <a:gd name="connsiteY3" fmla="*/ 2149476 h 2149476"/>
              <a:gd name="connsiteX4" fmla="*/ 0 w 2209366"/>
              <a:gd name="connsiteY4" fmla="*/ 1074738 h 2149476"/>
              <a:gd name="connsiteX5" fmla="*/ 1104683 w 2209366"/>
              <a:gd name="connsiteY5" fmla="*/ 0 h 214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9366" h="2149476">
                <a:moveTo>
                  <a:pt x="1104683" y="0"/>
                </a:moveTo>
                <a:cubicBezTo>
                  <a:pt x="1714783" y="0"/>
                  <a:pt x="2209366" y="481177"/>
                  <a:pt x="2209366" y="1074738"/>
                </a:cubicBezTo>
                <a:lnTo>
                  <a:pt x="2209366" y="2149476"/>
                </a:lnTo>
                <a:lnTo>
                  <a:pt x="1104683" y="2149476"/>
                </a:lnTo>
                <a:cubicBezTo>
                  <a:pt x="494583" y="2149476"/>
                  <a:pt x="0" y="1668299"/>
                  <a:pt x="0" y="1074738"/>
                </a:cubicBezTo>
                <a:cubicBezTo>
                  <a:pt x="0" y="481177"/>
                  <a:pt x="494583" y="0"/>
                  <a:pt x="1104683" y="0"/>
                </a:cubicBezTo>
                <a:close/>
              </a:path>
            </a:pathLst>
          </a:custGeom>
        </p:spPr>
        <p:txBody>
          <a:bodyPr wrap="square">
            <a:noAutofit/>
          </a:bodyPr>
          <a:lstStyle/>
          <a:p>
            <a:r>
              <a:rPr lang="id-ID"/>
              <a:t>pic</a:t>
            </a:r>
          </a:p>
        </p:txBody>
      </p:sp>
    </p:spTree>
    <p:extLst>
      <p:ext uri="{BB962C8B-B14F-4D97-AF65-F5344CB8AC3E}">
        <p14:creationId xmlns:p14="http://schemas.microsoft.com/office/powerpoint/2010/main" val="1131610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Picture Placeholder 6"/>
          <p:cNvSpPr>
            <a:spLocks noGrp="1"/>
          </p:cNvSpPr>
          <p:nvPr>
            <p:ph type="pic" sz="quarter" idx="10"/>
          </p:nvPr>
        </p:nvSpPr>
        <p:spPr>
          <a:xfrm>
            <a:off x="4174364" y="0"/>
            <a:ext cx="8017636" cy="6872516"/>
          </a:xfrm>
          <a:custGeom>
            <a:avLst/>
            <a:gdLst>
              <a:gd name="connsiteX0" fmla="*/ 0 w 8636000"/>
              <a:gd name="connsiteY0" fmla="*/ 6858000 h 6858000"/>
              <a:gd name="connsiteX1" fmla="*/ 1714500 w 8636000"/>
              <a:gd name="connsiteY1" fmla="*/ 0 h 6858000"/>
              <a:gd name="connsiteX2" fmla="*/ 6921500 w 8636000"/>
              <a:gd name="connsiteY2" fmla="*/ 0 h 6858000"/>
              <a:gd name="connsiteX3" fmla="*/ 8636000 w 8636000"/>
              <a:gd name="connsiteY3" fmla="*/ 6858000 h 6858000"/>
              <a:gd name="connsiteX4" fmla="*/ 0 w 8636000"/>
              <a:gd name="connsiteY4" fmla="*/ 6858000 h 6858000"/>
              <a:gd name="connsiteX0" fmla="*/ 0 w 8636000"/>
              <a:gd name="connsiteY0" fmla="*/ 6858000 h 6858000"/>
              <a:gd name="connsiteX1" fmla="*/ 1714500 w 8636000"/>
              <a:gd name="connsiteY1" fmla="*/ 0 h 6858000"/>
              <a:gd name="connsiteX2" fmla="*/ 8634186 w 8636000"/>
              <a:gd name="connsiteY2" fmla="*/ 14514 h 6858000"/>
              <a:gd name="connsiteX3" fmla="*/ 8636000 w 8636000"/>
              <a:gd name="connsiteY3" fmla="*/ 6858000 h 6858000"/>
              <a:gd name="connsiteX4" fmla="*/ 0 w 8636000"/>
              <a:gd name="connsiteY4" fmla="*/ 6858000 h 6858000"/>
              <a:gd name="connsiteX0" fmla="*/ 0 w 8636000"/>
              <a:gd name="connsiteY0" fmla="*/ 6858000 h 6858000"/>
              <a:gd name="connsiteX1" fmla="*/ 4051300 w 8636000"/>
              <a:gd name="connsiteY1" fmla="*/ 0 h 6858000"/>
              <a:gd name="connsiteX2" fmla="*/ 8634186 w 8636000"/>
              <a:gd name="connsiteY2" fmla="*/ 14514 h 6858000"/>
              <a:gd name="connsiteX3" fmla="*/ 8636000 w 8636000"/>
              <a:gd name="connsiteY3" fmla="*/ 6858000 h 6858000"/>
              <a:gd name="connsiteX4" fmla="*/ 0 w 8636000"/>
              <a:gd name="connsiteY4" fmla="*/ 6858000 h 6858000"/>
              <a:gd name="connsiteX0" fmla="*/ 0 w 6821714"/>
              <a:gd name="connsiteY0" fmla="*/ 6858000 h 6858000"/>
              <a:gd name="connsiteX1" fmla="*/ 2237014 w 6821714"/>
              <a:gd name="connsiteY1" fmla="*/ 0 h 6858000"/>
              <a:gd name="connsiteX2" fmla="*/ 6819900 w 6821714"/>
              <a:gd name="connsiteY2" fmla="*/ 14514 h 6858000"/>
              <a:gd name="connsiteX3" fmla="*/ 6821714 w 6821714"/>
              <a:gd name="connsiteY3" fmla="*/ 6858000 h 6858000"/>
              <a:gd name="connsiteX4" fmla="*/ 0 w 6821714"/>
              <a:gd name="connsiteY4" fmla="*/ 6858000 h 6858000"/>
              <a:gd name="connsiteX0" fmla="*/ 0 w 6487885"/>
              <a:gd name="connsiteY0" fmla="*/ 6843486 h 6858000"/>
              <a:gd name="connsiteX1" fmla="*/ 1903185 w 6487885"/>
              <a:gd name="connsiteY1" fmla="*/ 0 h 6858000"/>
              <a:gd name="connsiteX2" fmla="*/ 6486071 w 6487885"/>
              <a:gd name="connsiteY2" fmla="*/ 14514 h 6858000"/>
              <a:gd name="connsiteX3" fmla="*/ 6487885 w 6487885"/>
              <a:gd name="connsiteY3" fmla="*/ 6858000 h 6858000"/>
              <a:gd name="connsiteX4" fmla="*/ 0 w 6487885"/>
              <a:gd name="connsiteY4" fmla="*/ 6843486 h 6858000"/>
              <a:gd name="connsiteX0" fmla="*/ 0 w 6487885"/>
              <a:gd name="connsiteY0" fmla="*/ 6828972 h 6843486"/>
              <a:gd name="connsiteX1" fmla="*/ 3688442 w 6487885"/>
              <a:gd name="connsiteY1" fmla="*/ 0 h 6843486"/>
              <a:gd name="connsiteX2" fmla="*/ 6486071 w 6487885"/>
              <a:gd name="connsiteY2" fmla="*/ 0 h 6843486"/>
              <a:gd name="connsiteX3" fmla="*/ 6487885 w 6487885"/>
              <a:gd name="connsiteY3" fmla="*/ 6843486 h 6843486"/>
              <a:gd name="connsiteX4" fmla="*/ 0 w 6487885"/>
              <a:gd name="connsiteY4" fmla="*/ 6828972 h 6843486"/>
              <a:gd name="connsiteX0" fmla="*/ 0 w 6487885"/>
              <a:gd name="connsiteY0" fmla="*/ 6843487 h 6858001"/>
              <a:gd name="connsiteX1" fmla="*/ 1815083 w 6487885"/>
              <a:gd name="connsiteY1" fmla="*/ 0 h 6858001"/>
              <a:gd name="connsiteX2" fmla="*/ 6486071 w 6487885"/>
              <a:gd name="connsiteY2" fmla="*/ 14515 h 6858001"/>
              <a:gd name="connsiteX3" fmla="*/ 6487885 w 6487885"/>
              <a:gd name="connsiteY3" fmla="*/ 6858001 h 6858001"/>
              <a:gd name="connsiteX4" fmla="*/ 0 w 6487885"/>
              <a:gd name="connsiteY4" fmla="*/ 6843487 h 6858001"/>
              <a:gd name="connsiteX0" fmla="*/ 0 w 7603636"/>
              <a:gd name="connsiteY0" fmla="*/ 6872516 h 6872516"/>
              <a:gd name="connsiteX1" fmla="*/ 2930834 w 7603636"/>
              <a:gd name="connsiteY1" fmla="*/ 0 h 6872516"/>
              <a:gd name="connsiteX2" fmla="*/ 7601822 w 7603636"/>
              <a:gd name="connsiteY2" fmla="*/ 14515 h 6872516"/>
              <a:gd name="connsiteX3" fmla="*/ 7603636 w 7603636"/>
              <a:gd name="connsiteY3" fmla="*/ 6858001 h 6872516"/>
              <a:gd name="connsiteX4" fmla="*/ 0 w 7603636"/>
              <a:gd name="connsiteY4" fmla="*/ 6872516 h 6872516"/>
              <a:gd name="connsiteX0" fmla="*/ 0 w 7609093"/>
              <a:gd name="connsiteY0" fmla="*/ 6872516 h 6872516"/>
              <a:gd name="connsiteX1" fmla="*/ 2930834 w 7609093"/>
              <a:gd name="connsiteY1" fmla="*/ 0 h 6872516"/>
              <a:gd name="connsiteX2" fmla="*/ 7609054 w 7609093"/>
              <a:gd name="connsiteY2" fmla="*/ 6895 h 6872516"/>
              <a:gd name="connsiteX3" fmla="*/ 7603636 w 7609093"/>
              <a:gd name="connsiteY3" fmla="*/ 6858001 h 6872516"/>
              <a:gd name="connsiteX4" fmla="*/ 0 w 7609093"/>
              <a:gd name="connsiteY4" fmla="*/ 6872516 h 687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9093" h="6872516">
                <a:moveTo>
                  <a:pt x="0" y="6872516"/>
                </a:moveTo>
                <a:lnTo>
                  <a:pt x="2930834" y="0"/>
                </a:lnTo>
                <a:lnTo>
                  <a:pt x="7609054" y="6895"/>
                </a:lnTo>
                <a:cubicBezTo>
                  <a:pt x="7609659" y="2288057"/>
                  <a:pt x="7603031" y="4576839"/>
                  <a:pt x="7603636" y="6858001"/>
                </a:cubicBezTo>
                <a:lnTo>
                  <a:pt x="0" y="6872516"/>
                </a:lnTo>
                <a:close/>
              </a:path>
            </a:pathLst>
          </a:custGeom>
        </p:spPr>
        <p:txBody>
          <a:bodyPr/>
          <a:lstStyle/>
          <a:p>
            <a:endParaRPr lang="en-US"/>
          </a:p>
        </p:txBody>
      </p:sp>
    </p:spTree>
    <p:extLst>
      <p:ext uri="{BB962C8B-B14F-4D97-AF65-F5344CB8AC3E}">
        <p14:creationId xmlns:p14="http://schemas.microsoft.com/office/powerpoint/2010/main" val="590980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Right Triangle 5"/>
          <p:cNvSpPr/>
          <p:nvPr userDrawn="1"/>
        </p:nvSpPr>
        <p:spPr>
          <a:xfrm rot="10800000">
            <a:off x="9624109" y="920738"/>
            <a:ext cx="2325876" cy="208637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6"/>
          <p:cNvSpPr>
            <a:spLocks noGrp="1"/>
          </p:cNvSpPr>
          <p:nvPr>
            <p:ph type="pic" sz="quarter" idx="10"/>
          </p:nvPr>
        </p:nvSpPr>
        <p:spPr>
          <a:xfrm>
            <a:off x="4818746" y="0"/>
            <a:ext cx="2757260" cy="3367314"/>
          </a:xfrm>
          <a:prstGeom prst="rect">
            <a:avLst/>
          </a:prstGeom>
        </p:spPr>
        <p:txBody>
          <a:bodyPr/>
          <a:lstStyle/>
          <a:p>
            <a:endParaRPr lang="id-ID"/>
          </a:p>
        </p:txBody>
      </p:sp>
      <p:sp>
        <p:nvSpPr>
          <p:cNvPr id="4" name="Picture Placeholder 6"/>
          <p:cNvSpPr>
            <a:spLocks noGrp="1"/>
          </p:cNvSpPr>
          <p:nvPr>
            <p:ph type="pic" sz="quarter" idx="11"/>
          </p:nvPr>
        </p:nvSpPr>
        <p:spPr>
          <a:xfrm>
            <a:off x="7815718" y="1313544"/>
            <a:ext cx="3737655" cy="2053770"/>
          </a:xfrm>
          <a:prstGeom prst="rect">
            <a:avLst/>
          </a:prstGeom>
        </p:spPr>
        <p:txBody>
          <a:bodyPr/>
          <a:lstStyle/>
          <a:p>
            <a:endParaRPr lang="id-ID"/>
          </a:p>
        </p:txBody>
      </p:sp>
      <p:sp>
        <p:nvSpPr>
          <p:cNvPr id="5" name="Picture Placeholder 9"/>
          <p:cNvSpPr>
            <a:spLocks noGrp="1"/>
          </p:cNvSpPr>
          <p:nvPr>
            <p:ph type="pic" sz="quarter" idx="12"/>
          </p:nvPr>
        </p:nvSpPr>
        <p:spPr>
          <a:xfrm>
            <a:off x="4818746" y="3584349"/>
            <a:ext cx="4805363" cy="2700337"/>
          </a:xfrm>
          <a:prstGeom prst="rect">
            <a:avLst/>
          </a:prstGeom>
        </p:spPr>
        <p:txBody>
          <a:bodyPr/>
          <a:lstStyle/>
          <a:p>
            <a:endParaRPr lang="id-ID"/>
          </a:p>
        </p:txBody>
      </p:sp>
    </p:spTree>
    <p:extLst>
      <p:ext uri="{BB962C8B-B14F-4D97-AF65-F5344CB8AC3E}">
        <p14:creationId xmlns:p14="http://schemas.microsoft.com/office/powerpoint/2010/main" val="826883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Right Triangle 4"/>
          <p:cNvSpPr/>
          <p:nvPr userDrawn="1"/>
        </p:nvSpPr>
        <p:spPr>
          <a:xfrm rot="10800000">
            <a:off x="3709115" y="-1"/>
            <a:ext cx="2325876" cy="2086377"/>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ight Triangle 5"/>
          <p:cNvSpPr/>
          <p:nvPr userDrawn="1"/>
        </p:nvSpPr>
        <p:spPr>
          <a:xfrm rot="5400000" flipH="1">
            <a:off x="419229" y="3787056"/>
            <a:ext cx="2651716" cy="349017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Picture Placeholder 6"/>
          <p:cNvSpPr>
            <a:spLocks noGrp="1"/>
          </p:cNvSpPr>
          <p:nvPr>
            <p:ph type="pic" sz="quarter" idx="10"/>
          </p:nvPr>
        </p:nvSpPr>
        <p:spPr>
          <a:xfrm>
            <a:off x="826633" y="1742394"/>
            <a:ext cx="3170112" cy="4643891"/>
          </a:xfrm>
          <a:prstGeom prst="rect">
            <a:avLst/>
          </a:prstGeom>
        </p:spPr>
        <p:txBody>
          <a:bodyPr/>
          <a:lstStyle/>
          <a:p>
            <a:endParaRPr lang="en-US"/>
          </a:p>
        </p:txBody>
      </p:sp>
      <p:sp>
        <p:nvSpPr>
          <p:cNvPr id="4" name="Picture Placeholder 8"/>
          <p:cNvSpPr>
            <a:spLocks noGrp="1"/>
          </p:cNvSpPr>
          <p:nvPr>
            <p:ph type="pic" sz="quarter" idx="11"/>
          </p:nvPr>
        </p:nvSpPr>
        <p:spPr>
          <a:xfrm>
            <a:off x="2610857" y="341425"/>
            <a:ext cx="2771775" cy="2801938"/>
          </a:xfrm>
          <a:prstGeom prst="rect">
            <a:avLst/>
          </a:prstGeom>
        </p:spPr>
        <p:txBody>
          <a:bodyPr/>
          <a:lstStyle/>
          <a:p>
            <a:endParaRPr lang="en-US"/>
          </a:p>
        </p:txBody>
      </p:sp>
    </p:spTree>
    <p:extLst>
      <p:ext uri="{BB962C8B-B14F-4D97-AF65-F5344CB8AC3E}">
        <p14:creationId xmlns:p14="http://schemas.microsoft.com/office/powerpoint/2010/main" val="1643744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Rectangle 4"/>
          <p:cNvSpPr/>
          <p:nvPr userDrawn="1"/>
        </p:nvSpPr>
        <p:spPr>
          <a:xfrm>
            <a:off x="0" y="0"/>
            <a:ext cx="4965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289" y="444863"/>
            <a:ext cx="3555297" cy="5998989"/>
          </a:xfrm>
          <a:prstGeom prst="rect">
            <a:avLst/>
          </a:prstGeom>
        </p:spPr>
      </p:pic>
      <p:sp>
        <p:nvSpPr>
          <p:cNvPr id="4" name="Picture Placeholder 2">
            <a:extLst>
              <a:ext uri="{FF2B5EF4-FFF2-40B4-BE49-F238E27FC236}">
                <a16:creationId xmlns:a16="http://schemas.microsoft.com/office/drawing/2014/main" id="{0AA18AB5-4440-4BF6-9A85-32EDBE22E124}"/>
              </a:ext>
            </a:extLst>
          </p:cNvPr>
          <p:cNvSpPr>
            <a:spLocks noGrp="1"/>
          </p:cNvSpPr>
          <p:nvPr>
            <p:ph type="pic" sz="quarter" idx="10"/>
          </p:nvPr>
        </p:nvSpPr>
        <p:spPr>
          <a:xfrm>
            <a:off x="1269493" y="835854"/>
            <a:ext cx="2438907" cy="5110091"/>
          </a:xfrm>
          <a:custGeom>
            <a:avLst/>
            <a:gdLst>
              <a:gd name="connsiteX0" fmla="*/ 472907 w 2812473"/>
              <a:gd name="connsiteY0" fmla="*/ 0 h 5892800"/>
              <a:gd name="connsiteX1" fmla="*/ 671079 w 2812473"/>
              <a:gd name="connsiteY1" fmla="*/ 0 h 5892800"/>
              <a:gd name="connsiteX2" fmla="*/ 839947 w 2812473"/>
              <a:gd name="connsiteY2" fmla="*/ 171935 h 5892800"/>
              <a:gd name="connsiteX3" fmla="*/ 1344069 w 2812473"/>
              <a:gd name="connsiteY3" fmla="*/ 172167 h 5892800"/>
              <a:gd name="connsiteX4" fmla="*/ 1344070 w 2812473"/>
              <a:gd name="connsiteY4" fmla="*/ 172249 h 5892800"/>
              <a:gd name="connsiteX5" fmla="*/ 1432862 w 2812473"/>
              <a:gd name="connsiteY5" fmla="*/ 172208 h 5892800"/>
              <a:gd name="connsiteX6" fmla="*/ 1521654 w 2812473"/>
              <a:gd name="connsiteY6" fmla="*/ 172249 h 5892800"/>
              <a:gd name="connsiteX7" fmla="*/ 1521655 w 2812473"/>
              <a:gd name="connsiteY7" fmla="*/ 172167 h 5892800"/>
              <a:gd name="connsiteX8" fmla="*/ 2025778 w 2812473"/>
              <a:gd name="connsiteY8" fmla="*/ 171935 h 5892800"/>
              <a:gd name="connsiteX9" fmla="*/ 2194646 w 2812473"/>
              <a:gd name="connsiteY9" fmla="*/ 0 h 5892800"/>
              <a:gd name="connsiteX10" fmla="*/ 2504188 w 2812473"/>
              <a:gd name="connsiteY10" fmla="*/ 0 h 5892800"/>
              <a:gd name="connsiteX11" fmla="*/ 2504188 w 2812473"/>
              <a:gd name="connsiteY11" fmla="*/ 87 h 5892800"/>
              <a:gd name="connsiteX12" fmla="*/ 2348118 w 2812473"/>
              <a:gd name="connsiteY12" fmla="*/ 87 h 5892800"/>
              <a:gd name="connsiteX13" fmla="*/ 2338022 w 2812473"/>
              <a:gd name="connsiteY13" fmla="*/ 87 h 5892800"/>
              <a:gd name="connsiteX14" fmla="*/ 2338022 w 2812473"/>
              <a:gd name="connsiteY14" fmla="*/ 1122 h 5892800"/>
              <a:gd name="connsiteX15" fmla="*/ 2348118 w 2812473"/>
              <a:gd name="connsiteY15" fmla="*/ 87 h 5892800"/>
              <a:gd name="connsiteX16" fmla="*/ 2804637 w 2812473"/>
              <a:gd name="connsiteY16" fmla="*/ 378468 h 5892800"/>
              <a:gd name="connsiteX17" fmla="*/ 2812473 w 2812473"/>
              <a:gd name="connsiteY17" fmla="*/ 457522 h 5892800"/>
              <a:gd name="connsiteX18" fmla="*/ 2812473 w 2812473"/>
              <a:gd name="connsiteY18" fmla="*/ 5416718 h 5892800"/>
              <a:gd name="connsiteX19" fmla="*/ 2811438 w 2812473"/>
              <a:gd name="connsiteY19" fmla="*/ 5416718 h 5892800"/>
              <a:gd name="connsiteX20" fmla="*/ 2812473 w 2812473"/>
              <a:gd name="connsiteY20" fmla="*/ 5426814 h 5892800"/>
              <a:gd name="connsiteX21" fmla="*/ 2434092 w 2812473"/>
              <a:gd name="connsiteY21" fmla="*/ 5883333 h 5892800"/>
              <a:gd name="connsiteX22" fmla="*/ 2339653 w 2812473"/>
              <a:gd name="connsiteY22" fmla="*/ 5892694 h 5892800"/>
              <a:gd name="connsiteX23" fmla="*/ 2339653 w 2812473"/>
              <a:gd name="connsiteY23" fmla="*/ 5892800 h 5892800"/>
              <a:gd name="connsiteX24" fmla="*/ 476082 w 2812473"/>
              <a:gd name="connsiteY24" fmla="*/ 5892800 h 5892800"/>
              <a:gd name="connsiteX25" fmla="*/ 476082 w 2812473"/>
              <a:gd name="connsiteY25" fmla="*/ 5892313 h 5892800"/>
              <a:gd name="connsiteX26" fmla="*/ 471332 w 2812473"/>
              <a:gd name="connsiteY26" fmla="*/ 5892800 h 5892800"/>
              <a:gd name="connsiteX27" fmla="*/ 462932 w 2812473"/>
              <a:gd name="connsiteY27" fmla="*/ 5892800 h 5892800"/>
              <a:gd name="connsiteX28" fmla="*/ 305765 w 2812473"/>
              <a:gd name="connsiteY28" fmla="*/ 5864593 h 5892800"/>
              <a:gd name="connsiteX29" fmla="*/ 9467 w 2812473"/>
              <a:gd name="connsiteY29" fmla="*/ 5514967 h 5892800"/>
              <a:gd name="connsiteX30" fmla="*/ 106 w 2812473"/>
              <a:gd name="connsiteY30" fmla="*/ 5420528 h 5892800"/>
              <a:gd name="connsiteX31" fmla="*/ 0 w 2812473"/>
              <a:gd name="connsiteY31" fmla="*/ 5420528 h 5892800"/>
              <a:gd name="connsiteX32" fmla="*/ 0 w 2812473"/>
              <a:gd name="connsiteY32" fmla="*/ 412974 h 5892800"/>
              <a:gd name="connsiteX33" fmla="*/ 2672 w 2812473"/>
              <a:gd name="connsiteY33" fmla="*/ 383499 h 5892800"/>
              <a:gd name="connsiteX34" fmla="*/ 377491 w 2812473"/>
              <a:gd name="connsiteY34" fmla="*/ 9467 h 5892800"/>
              <a:gd name="connsiteX35" fmla="*/ 472907 w 2812473"/>
              <a:gd name="connsiteY35" fmla="*/ 106 h 589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12473" h="5892800">
                <a:moveTo>
                  <a:pt x="472907" y="0"/>
                </a:moveTo>
                <a:lnTo>
                  <a:pt x="671079" y="0"/>
                </a:lnTo>
                <a:cubicBezTo>
                  <a:pt x="738177" y="22751"/>
                  <a:pt x="736182" y="166173"/>
                  <a:pt x="839947" y="171935"/>
                </a:cubicBezTo>
                <a:lnTo>
                  <a:pt x="1344069" y="172167"/>
                </a:lnTo>
                <a:lnTo>
                  <a:pt x="1344070" y="172249"/>
                </a:lnTo>
                <a:lnTo>
                  <a:pt x="1432862" y="172208"/>
                </a:lnTo>
                <a:lnTo>
                  <a:pt x="1521654" y="172249"/>
                </a:lnTo>
                <a:lnTo>
                  <a:pt x="1521655" y="172167"/>
                </a:lnTo>
                <a:lnTo>
                  <a:pt x="2025778" y="171935"/>
                </a:lnTo>
                <a:cubicBezTo>
                  <a:pt x="2129543" y="166173"/>
                  <a:pt x="2127548" y="22751"/>
                  <a:pt x="2194646" y="0"/>
                </a:cubicBezTo>
                <a:lnTo>
                  <a:pt x="2504188" y="0"/>
                </a:lnTo>
                <a:lnTo>
                  <a:pt x="2504188" y="87"/>
                </a:lnTo>
                <a:lnTo>
                  <a:pt x="2348118" y="87"/>
                </a:lnTo>
                <a:lnTo>
                  <a:pt x="2338022" y="87"/>
                </a:lnTo>
                <a:lnTo>
                  <a:pt x="2338022" y="1122"/>
                </a:lnTo>
                <a:lnTo>
                  <a:pt x="2348118" y="87"/>
                </a:lnTo>
                <a:cubicBezTo>
                  <a:pt x="2573305" y="87"/>
                  <a:pt x="2761186" y="162526"/>
                  <a:pt x="2804637" y="378468"/>
                </a:cubicBezTo>
                <a:lnTo>
                  <a:pt x="2812473" y="457522"/>
                </a:lnTo>
                <a:lnTo>
                  <a:pt x="2812473" y="5416718"/>
                </a:lnTo>
                <a:lnTo>
                  <a:pt x="2811438" y="5416718"/>
                </a:lnTo>
                <a:lnTo>
                  <a:pt x="2812473" y="5426814"/>
                </a:lnTo>
                <a:cubicBezTo>
                  <a:pt x="2812473" y="5652001"/>
                  <a:pt x="2650034" y="5839882"/>
                  <a:pt x="2434092" y="5883333"/>
                </a:cubicBezTo>
                <a:lnTo>
                  <a:pt x="2339653" y="5892694"/>
                </a:lnTo>
                <a:lnTo>
                  <a:pt x="2339653" y="5892800"/>
                </a:lnTo>
                <a:lnTo>
                  <a:pt x="476082" y="5892800"/>
                </a:lnTo>
                <a:lnTo>
                  <a:pt x="476082" y="5892313"/>
                </a:lnTo>
                <a:lnTo>
                  <a:pt x="471332" y="5892800"/>
                </a:lnTo>
                <a:lnTo>
                  <a:pt x="462932" y="5892800"/>
                </a:lnTo>
                <a:lnTo>
                  <a:pt x="305765" y="5864593"/>
                </a:lnTo>
                <a:cubicBezTo>
                  <a:pt x="155886" y="5808785"/>
                  <a:pt x="42055" y="5676924"/>
                  <a:pt x="9467" y="5514967"/>
                </a:cubicBezTo>
                <a:lnTo>
                  <a:pt x="106" y="5420528"/>
                </a:lnTo>
                <a:lnTo>
                  <a:pt x="0" y="5420528"/>
                </a:lnTo>
                <a:lnTo>
                  <a:pt x="0" y="412974"/>
                </a:lnTo>
                <a:lnTo>
                  <a:pt x="2672" y="383499"/>
                </a:lnTo>
                <a:cubicBezTo>
                  <a:pt x="37069" y="196086"/>
                  <a:pt x="186586" y="47487"/>
                  <a:pt x="377491" y="9467"/>
                </a:cubicBezTo>
                <a:lnTo>
                  <a:pt x="472907" y="106"/>
                </a:lnTo>
                <a:close/>
              </a:path>
            </a:pathLst>
          </a:custGeom>
          <a:solidFill>
            <a:schemeClr val="bg1"/>
          </a:solidFill>
        </p:spPr>
      </p:sp>
    </p:spTree>
    <p:extLst>
      <p:ext uri="{BB962C8B-B14F-4D97-AF65-F5344CB8AC3E}">
        <p14:creationId xmlns:p14="http://schemas.microsoft.com/office/powerpoint/2010/main" val="1615976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5" name="Rectangle 4"/>
          <p:cNvSpPr/>
          <p:nvPr userDrawn="1"/>
        </p:nvSpPr>
        <p:spPr>
          <a:xfrm>
            <a:off x="0" y="0"/>
            <a:ext cx="4965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352412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115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1" name="Rectangle 10"/>
          <p:cNvSpPr/>
          <p:nvPr userDrawn="1"/>
        </p:nvSpPr>
        <p:spPr>
          <a:xfrm>
            <a:off x="8503747" y="0"/>
            <a:ext cx="3688254"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3" name="Group 2"/>
          <p:cNvGrpSpPr>
            <a:grpSpLocks/>
          </p:cNvGrpSpPr>
          <p:nvPr userDrawn="1"/>
        </p:nvGrpSpPr>
        <p:grpSpPr bwMode="auto">
          <a:xfrm>
            <a:off x="5309327" y="1621179"/>
            <a:ext cx="6436519" cy="3686295"/>
            <a:chOff x="2007319" y="1438225"/>
            <a:chExt cx="8493749" cy="4865200"/>
          </a:xfrm>
        </p:grpSpPr>
        <p:sp>
          <p:nvSpPr>
            <p:cNvPr id="4" name="Freeform 3"/>
            <p:cNvSpPr>
              <a:spLocks/>
            </p:cNvSpPr>
            <p:nvPr/>
          </p:nvSpPr>
          <p:spPr bwMode="auto">
            <a:xfrm>
              <a:off x="2007319" y="6114624"/>
              <a:ext cx="4278332" cy="188801"/>
            </a:xfrm>
            <a:custGeom>
              <a:avLst/>
              <a:gdLst>
                <a:gd name="T0" fmla="*/ 0 w 885"/>
                <a:gd name="T1" fmla="*/ 77457 h 39"/>
                <a:gd name="T2" fmla="*/ 377073 w 885"/>
                <a:gd name="T3" fmla="*/ 188801 h 39"/>
                <a:gd name="T4" fmla="*/ 4278332 w 885"/>
                <a:gd name="T5" fmla="*/ 188801 h 39"/>
                <a:gd name="T6" fmla="*/ 4278332 w 885"/>
                <a:gd name="T7" fmla="*/ 0 h 39"/>
                <a:gd name="T8" fmla="*/ 0 w 885"/>
                <a:gd name="T9" fmla="*/ 0 h 39"/>
                <a:gd name="T10" fmla="*/ 0 w 885"/>
                <a:gd name="T11" fmla="*/ 77457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ffectLst>
              <a:outerShdw blurRad="44450" dist="27940" dir="5400000" algn="ctr">
                <a:srgbClr val="000000">
                  <a:alpha val="32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 name="Freeform 4"/>
            <p:cNvSpPr>
              <a:spLocks/>
            </p:cNvSpPr>
            <p:nvPr/>
          </p:nvSpPr>
          <p:spPr bwMode="auto">
            <a:xfrm>
              <a:off x="6222734" y="6114624"/>
              <a:ext cx="4278332" cy="188801"/>
            </a:xfrm>
            <a:custGeom>
              <a:avLst/>
              <a:gdLst>
                <a:gd name="T0" fmla="*/ 4278332 w 884"/>
                <a:gd name="T1" fmla="*/ 77457 h 39"/>
                <a:gd name="T2" fmla="*/ 3900832 w 884"/>
                <a:gd name="T3" fmla="*/ 188801 h 39"/>
                <a:gd name="T4" fmla="*/ 0 w 884"/>
                <a:gd name="T5" fmla="*/ 188801 h 39"/>
                <a:gd name="T6" fmla="*/ 0 w 884"/>
                <a:gd name="T7" fmla="*/ 0 h 39"/>
                <a:gd name="T8" fmla="*/ 4278332 w 884"/>
                <a:gd name="T9" fmla="*/ 0 h 39"/>
                <a:gd name="T10" fmla="*/ 4278332 w 884"/>
                <a:gd name="T11" fmla="*/ 77457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ffectLst>
              <a:outerShdw blurRad="44450" dist="27940" dir="5400000" algn="ctr">
                <a:srgbClr val="000000">
                  <a:alpha val="32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 name="Freeform 5"/>
            <p:cNvSpPr>
              <a:spLocks/>
            </p:cNvSpPr>
            <p:nvPr/>
          </p:nvSpPr>
          <p:spPr bwMode="auto">
            <a:xfrm>
              <a:off x="2869343" y="1438225"/>
              <a:ext cx="6838413" cy="4666843"/>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w="31750">
              <a:noFill/>
            </a:ln>
            <a:effectLst>
              <a:outerShdw blurRad="44450" dist="27940" dir="5400000" algn="ctr">
                <a:srgbClr val="000000">
                  <a:alpha val="32000"/>
                </a:srgbClr>
              </a:outerShdw>
            </a:effectLst>
            <a:extLst>
              <a:ext uri="{91240B29-F687-4f45-9708-019B960494DF}"/>
            </a:extLst>
          </p:spPr>
          <p:txBody>
            <a:bodyPr/>
            <a:lstStyle/>
            <a:p>
              <a:pPr eaLnBrk="1" fontAlgn="auto" hangingPunct="1">
                <a:spcBef>
                  <a:spcPts val="0"/>
                </a:spcBef>
                <a:spcAft>
                  <a:spcPts val="0"/>
                </a:spcAft>
                <a:defRPr/>
              </a:pPr>
              <a:endParaRPr lang="id-ID">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a:spLocks noChangeArrowheads="1"/>
            </p:cNvSpPr>
            <p:nvPr/>
          </p:nvSpPr>
          <p:spPr bwMode="auto">
            <a:xfrm>
              <a:off x="2007319" y="6037908"/>
              <a:ext cx="8493749" cy="154624"/>
            </a:xfrm>
            <a:prstGeom prst="rect">
              <a:avLst/>
            </a:prstGeom>
            <a:solidFill>
              <a:schemeClr val="bg1">
                <a:lumMod val="95000"/>
              </a:schemeClr>
            </a:solidFill>
            <a:ln>
              <a:noFill/>
            </a:ln>
            <a:effectLst>
              <a:outerShdw blurRad="44450" dist="27940" dir="5400000" algn="ctr">
                <a:srgbClr val="000000">
                  <a:alpha val="32000"/>
                </a:srgbClr>
              </a:outerShdw>
            </a:effectLst>
            <a:extLst>
              <a:ext uri="{91240B29-F687-4f45-9708-019B960494DF}"/>
            </a:extLst>
          </p:spPr>
          <p:txBody>
            <a:bodyPr/>
            <a:lstStyle/>
            <a:p>
              <a:pPr eaLnBrk="1" fontAlgn="auto" hangingPunct="1">
                <a:spcBef>
                  <a:spcPts val="0"/>
                </a:spcBef>
                <a:spcAft>
                  <a:spcPts val="0"/>
                </a:spcAft>
                <a:defRPr/>
              </a:pPr>
              <a:endParaRPr lang="id-ID">
                <a:latin typeface="Open Sans" panose="020B0606030504020204" pitchFamily="34" charset="0"/>
                <a:ea typeface="Open Sans" panose="020B0606030504020204" pitchFamily="34" charset="0"/>
                <a:cs typeface="Open Sans" panose="020B0606030504020204" pitchFamily="34" charset="0"/>
              </a:endParaRPr>
            </a:p>
          </p:txBody>
        </p:sp>
        <p:sp>
          <p:nvSpPr>
            <p:cNvPr id="8" name="Freeform 7"/>
            <p:cNvSpPr>
              <a:spLocks/>
            </p:cNvSpPr>
            <p:nvPr/>
          </p:nvSpPr>
          <p:spPr bwMode="auto">
            <a:xfrm>
              <a:off x="5641962" y="6037170"/>
              <a:ext cx="1219614" cy="87138"/>
            </a:xfrm>
            <a:custGeom>
              <a:avLst/>
              <a:gdLst>
                <a:gd name="T0" fmla="*/ 0 w 252"/>
                <a:gd name="T1" fmla="*/ 0 h 18"/>
                <a:gd name="T2" fmla="*/ 106474 w 252"/>
                <a:gd name="T3" fmla="*/ 87138 h 18"/>
                <a:gd name="T4" fmla="*/ 1113140 w 252"/>
                <a:gd name="T5" fmla="*/ 87138 h 18"/>
                <a:gd name="T6" fmla="*/ 1219614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ffectLst>
              <a:outerShdw blurRad="44450" dist="27940" dir="5400000" algn="ctr">
                <a:srgbClr val="000000">
                  <a:alpha val="32000"/>
                </a:srgbClr>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 name="Oval 8"/>
            <p:cNvSpPr/>
            <p:nvPr/>
          </p:nvSpPr>
          <p:spPr>
            <a:xfrm>
              <a:off x="6251851" y="1545994"/>
              <a:ext cx="79644" cy="79654"/>
            </a:xfrm>
            <a:prstGeom prst="ellipse">
              <a:avLst/>
            </a:prstGeom>
            <a:solidFill>
              <a:schemeClr val="bg1">
                <a:lumMod val="9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0" name="Picture Placeholder 8">
            <a:extLst>
              <a:ext uri="{FF2B5EF4-FFF2-40B4-BE49-F238E27FC236}">
                <a16:creationId xmlns:a16="http://schemas.microsoft.com/office/drawing/2014/main" id="{BA9D1E4F-A32F-47F5-B3B0-9CC52DF97C05}"/>
              </a:ext>
            </a:extLst>
          </p:cNvPr>
          <p:cNvSpPr>
            <a:spLocks noGrp="1"/>
          </p:cNvSpPr>
          <p:nvPr>
            <p:ph type="pic" sz="quarter" idx="10"/>
          </p:nvPr>
        </p:nvSpPr>
        <p:spPr>
          <a:xfrm>
            <a:off x="6260921" y="1936583"/>
            <a:ext cx="4552950" cy="2929307"/>
          </a:xfrm>
          <a:custGeom>
            <a:avLst/>
            <a:gdLst>
              <a:gd name="connsiteX0" fmla="*/ 0 w 4552950"/>
              <a:gd name="connsiteY0" fmla="*/ 0 h 2929307"/>
              <a:gd name="connsiteX1" fmla="*/ 4552950 w 4552950"/>
              <a:gd name="connsiteY1" fmla="*/ 0 h 2929307"/>
              <a:gd name="connsiteX2" fmla="*/ 4552950 w 4552950"/>
              <a:gd name="connsiteY2" fmla="*/ 2929307 h 2929307"/>
              <a:gd name="connsiteX3" fmla="*/ 0 w 4552950"/>
              <a:gd name="connsiteY3" fmla="*/ 2929307 h 2929307"/>
            </a:gdLst>
            <a:ahLst/>
            <a:cxnLst>
              <a:cxn ang="0">
                <a:pos x="connsiteX0" y="connsiteY0"/>
              </a:cxn>
              <a:cxn ang="0">
                <a:pos x="connsiteX1" y="connsiteY1"/>
              </a:cxn>
              <a:cxn ang="0">
                <a:pos x="connsiteX2" y="connsiteY2"/>
              </a:cxn>
              <a:cxn ang="0">
                <a:pos x="connsiteX3" y="connsiteY3"/>
              </a:cxn>
            </a:cxnLst>
            <a:rect l="l" t="t" r="r" b="b"/>
            <a:pathLst>
              <a:path w="4552950" h="2929307">
                <a:moveTo>
                  <a:pt x="0" y="0"/>
                </a:moveTo>
                <a:lnTo>
                  <a:pt x="4552950" y="0"/>
                </a:lnTo>
                <a:lnTo>
                  <a:pt x="4552950" y="2929307"/>
                </a:lnTo>
                <a:lnTo>
                  <a:pt x="0" y="2929307"/>
                </a:lnTo>
                <a:close/>
              </a:path>
            </a:pathLst>
          </a:custGeom>
        </p:spPr>
      </p:sp>
    </p:spTree>
    <p:extLst>
      <p:ext uri="{BB962C8B-B14F-4D97-AF65-F5344CB8AC3E}">
        <p14:creationId xmlns:p14="http://schemas.microsoft.com/office/powerpoint/2010/main" val="563501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5" name="Rectangle 4"/>
          <p:cNvSpPr/>
          <p:nvPr userDrawn="1"/>
        </p:nvSpPr>
        <p:spPr>
          <a:xfrm>
            <a:off x="0" y="0"/>
            <a:ext cx="330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3" name="pasted-image-filtered.png"/>
          <p:cNvPicPr>
            <a:picLocks noChangeAspect="1"/>
          </p:cNvPicPr>
          <p:nvPr userDrawn="1"/>
        </p:nvPicPr>
        <p:blipFill>
          <a:blip r:embed="rId2"/>
          <a:stretch>
            <a:fillRect/>
          </a:stretch>
        </p:blipFill>
        <p:spPr>
          <a:xfrm>
            <a:off x="1586707" y="1422023"/>
            <a:ext cx="2410400" cy="4348867"/>
          </a:xfrm>
          <a:prstGeom prst="rect">
            <a:avLst/>
          </a:prstGeom>
          <a:ln w="12700">
            <a:miter lim="400000"/>
          </a:ln>
          <a:effectLst>
            <a:outerShdw blurRad="355600" rotWithShape="0">
              <a:srgbClr val="000000">
                <a:alpha val="75000"/>
              </a:srgbClr>
            </a:outerShdw>
          </a:effectLst>
        </p:spPr>
      </p:pic>
      <p:sp>
        <p:nvSpPr>
          <p:cNvPr id="4" name="Picture Placeholder 5"/>
          <p:cNvSpPr>
            <a:spLocks noGrp="1"/>
          </p:cNvSpPr>
          <p:nvPr>
            <p:ph type="pic" sz="quarter" idx="10"/>
          </p:nvPr>
        </p:nvSpPr>
        <p:spPr>
          <a:xfrm>
            <a:off x="1935077" y="2598948"/>
            <a:ext cx="1596011" cy="1995015"/>
          </a:xfrm>
          <a:custGeom>
            <a:avLst/>
            <a:gdLst>
              <a:gd name="connsiteX0" fmla="*/ 0 w 1215573"/>
              <a:gd name="connsiteY0" fmla="*/ 0 h 1519467"/>
              <a:gd name="connsiteX1" fmla="*/ 1215573 w 1215573"/>
              <a:gd name="connsiteY1" fmla="*/ 0 h 1519467"/>
              <a:gd name="connsiteX2" fmla="*/ 1215573 w 1215573"/>
              <a:gd name="connsiteY2" fmla="*/ 1519467 h 1519467"/>
              <a:gd name="connsiteX3" fmla="*/ 0 w 1215573"/>
              <a:gd name="connsiteY3" fmla="*/ 1519467 h 1519467"/>
            </a:gdLst>
            <a:ahLst/>
            <a:cxnLst>
              <a:cxn ang="0">
                <a:pos x="connsiteX0" y="connsiteY0"/>
              </a:cxn>
              <a:cxn ang="0">
                <a:pos x="connsiteX1" y="connsiteY1"/>
              </a:cxn>
              <a:cxn ang="0">
                <a:pos x="connsiteX2" y="connsiteY2"/>
              </a:cxn>
              <a:cxn ang="0">
                <a:pos x="connsiteX3" y="connsiteY3"/>
              </a:cxn>
            </a:cxnLst>
            <a:rect l="l" t="t" r="r" b="b"/>
            <a:pathLst>
              <a:path w="1215573" h="1519467">
                <a:moveTo>
                  <a:pt x="0" y="0"/>
                </a:moveTo>
                <a:lnTo>
                  <a:pt x="1215573" y="0"/>
                </a:lnTo>
                <a:lnTo>
                  <a:pt x="1215573" y="1519467"/>
                </a:lnTo>
                <a:lnTo>
                  <a:pt x="0" y="1519467"/>
                </a:lnTo>
                <a:close/>
              </a:path>
            </a:pathLst>
          </a:custGeom>
        </p:spPr>
      </p:sp>
    </p:spTree>
    <p:extLst>
      <p:ext uri="{BB962C8B-B14F-4D97-AF65-F5344CB8AC3E}">
        <p14:creationId xmlns:p14="http://schemas.microsoft.com/office/powerpoint/2010/main" val="20978312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tx1">
            <a:lumMod val="75000"/>
            <a:lumOff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756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8"/>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p:spPr>
        <p:txBody>
          <a:bodyPr wrap="square">
            <a:noAutofit/>
          </a:bodyPr>
          <a:lstStyle/>
          <a:p>
            <a:endParaRPr lang="id-ID"/>
          </a:p>
        </p:txBody>
      </p:sp>
    </p:spTree>
    <p:extLst>
      <p:ext uri="{BB962C8B-B14F-4D97-AF65-F5344CB8AC3E}">
        <p14:creationId xmlns:p14="http://schemas.microsoft.com/office/powerpoint/2010/main" val="260801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p:cNvSpPr/>
          <p:nvPr userDrawn="1"/>
        </p:nvSpPr>
        <p:spPr>
          <a:xfrm>
            <a:off x="6117464" y="0"/>
            <a:ext cx="607453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Picture Placeholder 10"/>
          <p:cNvSpPr>
            <a:spLocks noGrp="1"/>
          </p:cNvSpPr>
          <p:nvPr>
            <p:ph type="pic" sz="quarter" idx="10"/>
          </p:nvPr>
        </p:nvSpPr>
        <p:spPr>
          <a:xfrm>
            <a:off x="2224914" y="0"/>
            <a:ext cx="7785100" cy="4343400"/>
          </a:xfrm>
          <a:custGeom>
            <a:avLst/>
            <a:gdLst>
              <a:gd name="connsiteX0" fmla="*/ 0 w 7785100"/>
              <a:gd name="connsiteY0" fmla="*/ 0 h 2857500"/>
              <a:gd name="connsiteX1" fmla="*/ 7785100 w 7785100"/>
              <a:gd name="connsiteY1" fmla="*/ 0 h 2857500"/>
              <a:gd name="connsiteX2" fmla="*/ 3892550 w 7785100"/>
              <a:gd name="connsiteY2" fmla="*/ 2857500 h 2857500"/>
            </a:gdLst>
            <a:ahLst/>
            <a:cxnLst>
              <a:cxn ang="0">
                <a:pos x="connsiteX0" y="connsiteY0"/>
              </a:cxn>
              <a:cxn ang="0">
                <a:pos x="connsiteX1" y="connsiteY1"/>
              </a:cxn>
              <a:cxn ang="0">
                <a:pos x="connsiteX2" y="connsiteY2"/>
              </a:cxn>
            </a:cxnLst>
            <a:rect l="l" t="t" r="r" b="b"/>
            <a:pathLst>
              <a:path w="7785100" h="2857500">
                <a:moveTo>
                  <a:pt x="0" y="0"/>
                </a:moveTo>
                <a:lnTo>
                  <a:pt x="7785100" y="0"/>
                </a:lnTo>
                <a:lnTo>
                  <a:pt x="3892550" y="2857500"/>
                </a:lnTo>
                <a:close/>
              </a:path>
            </a:pathLst>
          </a:custGeom>
        </p:spPr>
        <p:txBody>
          <a:bodyPr wrap="square">
            <a:noAutofit/>
          </a:bodyPr>
          <a:lstStyle/>
          <a:p>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8"/>
          <p:cNvSpPr>
            <a:spLocks noGrp="1"/>
          </p:cNvSpPr>
          <p:nvPr>
            <p:ph type="pic" sz="quarter" idx="10"/>
          </p:nvPr>
        </p:nvSpPr>
        <p:spPr>
          <a:xfrm>
            <a:off x="-12700" y="-14514"/>
            <a:ext cx="8140700" cy="6901543"/>
          </a:xfrm>
          <a:custGeom>
            <a:avLst/>
            <a:gdLst>
              <a:gd name="connsiteX0" fmla="*/ 4200767 w 8140700"/>
              <a:gd name="connsiteY0" fmla="*/ 0 h 6901543"/>
              <a:gd name="connsiteX1" fmla="*/ 8140700 w 8140700"/>
              <a:gd name="connsiteY1" fmla="*/ 6901543 h 6901543"/>
              <a:gd name="connsiteX2" fmla="*/ 13728 w 8140700"/>
              <a:gd name="connsiteY2" fmla="*/ 6872514 h 6901543"/>
              <a:gd name="connsiteX3" fmla="*/ 0 w 8140700"/>
              <a:gd name="connsiteY3" fmla="*/ 14514 h 6901543"/>
            </a:gdLst>
            <a:ahLst/>
            <a:cxnLst>
              <a:cxn ang="0">
                <a:pos x="connsiteX0" y="connsiteY0"/>
              </a:cxn>
              <a:cxn ang="0">
                <a:pos x="connsiteX1" y="connsiteY1"/>
              </a:cxn>
              <a:cxn ang="0">
                <a:pos x="connsiteX2" y="connsiteY2"/>
              </a:cxn>
              <a:cxn ang="0">
                <a:pos x="connsiteX3" y="connsiteY3"/>
              </a:cxn>
            </a:cxnLst>
            <a:rect l="l" t="t" r="r" b="b"/>
            <a:pathLst>
              <a:path w="8140700" h="6901543">
                <a:moveTo>
                  <a:pt x="4200767" y="0"/>
                </a:moveTo>
                <a:lnTo>
                  <a:pt x="8140700" y="6901543"/>
                </a:lnTo>
                <a:lnTo>
                  <a:pt x="13728" y="6872514"/>
                </a:lnTo>
                <a:cubicBezTo>
                  <a:pt x="9152" y="4586514"/>
                  <a:pt x="4576" y="2300514"/>
                  <a:pt x="0" y="14514"/>
                </a:cubicBezTo>
                <a:close/>
              </a:path>
            </a:pathLst>
          </a:custGeom>
        </p:spPr>
        <p:txBody>
          <a:bodyPr wrap="square">
            <a:noAutofit/>
          </a:bodyPr>
          <a:lstStyle/>
          <a:p>
            <a:endParaRPr lang="id-ID"/>
          </a:p>
        </p:txBody>
      </p:sp>
    </p:spTree>
    <p:extLst>
      <p:ext uri="{BB962C8B-B14F-4D97-AF65-F5344CB8AC3E}">
        <p14:creationId xmlns:p14="http://schemas.microsoft.com/office/powerpoint/2010/main" val="1486219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6"/>
          <p:cNvSpPr>
            <a:spLocks noGrp="1"/>
          </p:cNvSpPr>
          <p:nvPr>
            <p:ph type="pic" sz="quarter" idx="10"/>
          </p:nvPr>
        </p:nvSpPr>
        <p:spPr>
          <a:xfrm>
            <a:off x="5646737" y="0"/>
            <a:ext cx="6545263" cy="6858000"/>
          </a:xfrm>
          <a:prstGeom prst="rect">
            <a:avLst/>
          </a:prstGeom>
        </p:spPr>
        <p:txBody>
          <a:bodyPr/>
          <a:lstStyle/>
          <a:p>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4" name="Picture Placeholder 6"/>
          <p:cNvSpPr>
            <a:spLocks noGrp="1"/>
          </p:cNvSpPr>
          <p:nvPr>
            <p:ph type="pic" sz="quarter" idx="10"/>
          </p:nvPr>
        </p:nvSpPr>
        <p:spPr>
          <a:xfrm>
            <a:off x="1" y="0"/>
            <a:ext cx="4660900" cy="6858000"/>
          </a:xfrm>
          <a:prstGeom prst="rect">
            <a:avLst/>
          </a:prstGeom>
        </p:spPr>
        <p:txBody>
          <a:bodyPr/>
          <a:lstStyle/>
          <a:p>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8"/>
          <p:cNvSpPr>
            <a:spLocks noGrp="1"/>
          </p:cNvSpPr>
          <p:nvPr>
            <p:ph type="pic" sz="quarter" idx="10"/>
          </p:nvPr>
        </p:nvSpPr>
        <p:spPr>
          <a:xfrm>
            <a:off x="4838700" y="0"/>
            <a:ext cx="7358744" cy="6858000"/>
          </a:xfrm>
          <a:custGeom>
            <a:avLst/>
            <a:gdLst>
              <a:gd name="connsiteX0" fmla="*/ 4915152 w 7358744"/>
              <a:gd name="connsiteY0" fmla="*/ 0 h 6858000"/>
              <a:gd name="connsiteX1" fmla="*/ 7358744 w 7358744"/>
              <a:gd name="connsiteY1" fmla="*/ 1810 h 6858000"/>
              <a:gd name="connsiteX2" fmla="*/ 7352683 w 7358744"/>
              <a:gd name="connsiteY2" fmla="*/ 6858000 h 6858000"/>
              <a:gd name="connsiteX3" fmla="*/ 0 w 7358744"/>
              <a:gd name="connsiteY3" fmla="*/ 6843517 h 6858000"/>
            </a:gdLst>
            <a:ahLst/>
            <a:cxnLst>
              <a:cxn ang="0">
                <a:pos x="connsiteX0" y="connsiteY0"/>
              </a:cxn>
              <a:cxn ang="0">
                <a:pos x="connsiteX1" y="connsiteY1"/>
              </a:cxn>
              <a:cxn ang="0">
                <a:pos x="connsiteX2" y="connsiteY2"/>
              </a:cxn>
              <a:cxn ang="0">
                <a:pos x="connsiteX3" y="connsiteY3"/>
              </a:cxn>
            </a:cxnLst>
            <a:rect l="l" t="t" r="r" b="b"/>
            <a:pathLst>
              <a:path w="7358744" h="6858000">
                <a:moveTo>
                  <a:pt x="4915152" y="0"/>
                </a:moveTo>
                <a:lnTo>
                  <a:pt x="7358744" y="1810"/>
                </a:lnTo>
                <a:cubicBezTo>
                  <a:pt x="7356723" y="2287207"/>
                  <a:pt x="7354704" y="4572604"/>
                  <a:pt x="7352683" y="6858000"/>
                </a:cubicBezTo>
                <a:lnTo>
                  <a:pt x="0" y="6843517"/>
                </a:lnTo>
                <a:close/>
              </a:path>
            </a:pathLst>
          </a:custGeom>
        </p:spPr>
        <p:txBody>
          <a:bodyPr wrap="square">
            <a:noAutofit/>
          </a:bodyPr>
          <a:lstStyle/>
          <a:p>
            <a:endParaRPr lang="id-ID"/>
          </a:p>
        </p:txBody>
      </p:sp>
    </p:spTree>
    <p:extLst>
      <p:ext uri="{BB962C8B-B14F-4D97-AF65-F5344CB8AC3E}">
        <p14:creationId xmlns:p14="http://schemas.microsoft.com/office/powerpoint/2010/main" val="75713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Rectangle 3"/>
          <p:cNvSpPr/>
          <p:nvPr userDrawn="1"/>
        </p:nvSpPr>
        <p:spPr>
          <a:xfrm>
            <a:off x="0" y="0"/>
            <a:ext cx="394093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Picture Placeholder 14"/>
          <p:cNvSpPr>
            <a:spLocks noGrp="1"/>
          </p:cNvSpPr>
          <p:nvPr>
            <p:ph type="pic" sz="quarter" idx="10"/>
          </p:nvPr>
        </p:nvSpPr>
        <p:spPr>
          <a:xfrm>
            <a:off x="999670" y="1090389"/>
            <a:ext cx="5834744" cy="4702628"/>
          </a:xfrm>
          <a:custGeom>
            <a:avLst/>
            <a:gdLst>
              <a:gd name="connsiteX0" fmla="*/ 2917372 w 5834744"/>
              <a:gd name="connsiteY0" fmla="*/ 0 h 4702628"/>
              <a:gd name="connsiteX1" fmla="*/ 5834744 w 5834744"/>
              <a:gd name="connsiteY1" fmla="*/ 4702628 h 4702628"/>
              <a:gd name="connsiteX2" fmla="*/ 0 w 5834744"/>
              <a:gd name="connsiteY2" fmla="*/ 4702628 h 4702628"/>
            </a:gdLst>
            <a:ahLst/>
            <a:cxnLst>
              <a:cxn ang="0">
                <a:pos x="connsiteX0" y="connsiteY0"/>
              </a:cxn>
              <a:cxn ang="0">
                <a:pos x="connsiteX1" y="connsiteY1"/>
              </a:cxn>
              <a:cxn ang="0">
                <a:pos x="connsiteX2" y="connsiteY2"/>
              </a:cxn>
            </a:cxnLst>
            <a:rect l="l" t="t" r="r" b="b"/>
            <a:pathLst>
              <a:path w="5834744" h="4702628">
                <a:moveTo>
                  <a:pt x="2917372" y="0"/>
                </a:moveTo>
                <a:lnTo>
                  <a:pt x="5834744" y="4702628"/>
                </a:lnTo>
                <a:lnTo>
                  <a:pt x="0" y="4702628"/>
                </a:lnTo>
                <a:close/>
              </a:path>
            </a:pathLst>
          </a:custGeom>
        </p:spPr>
        <p:txBody>
          <a:bodyPr wrap="square">
            <a:noAutofit/>
          </a:bodyPr>
          <a:lstStyle/>
          <a:p>
            <a:endParaRPr lang="id-ID"/>
          </a:p>
        </p:txBody>
      </p:sp>
    </p:spTree>
    <p:extLst>
      <p:ext uri="{BB962C8B-B14F-4D97-AF65-F5344CB8AC3E}">
        <p14:creationId xmlns:p14="http://schemas.microsoft.com/office/powerpoint/2010/main" val="329996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38743"/>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6" r:id="rId4"/>
    <p:sldLayoutId id="2147483667" r:id="rId5"/>
    <p:sldLayoutId id="2147483668" r:id="rId6"/>
    <p:sldLayoutId id="2147483670" r:id="rId7"/>
    <p:sldLayoutId id="2147483669"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4" r:id="rId19"/>
    <p:sldLayoutId id="2147483681" r:id="rId20"/>
    <p:sldLayoutId id="2147483682" r:id="rId21"/>
    <p:sldLayoutId id="214748368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powerapps.microsoft.com/en-us/blog/the-powerapps-component-framework-and-the-powerapps-cli-is-now-available-for-public-previe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powerapps.microsoft.com/en-us/blog/announcing-the-general-availability-of-the-powerapps-component-framework-for-model-driven-applications-and-powerapps-cli/"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4.svg"/></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sv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emf"/><Relationship Id="rId5" Type="http://schemas.openxmlformats.org/officeDocument/2006/relationships/hyperlink" Target="https://avanade-my.sharepoint.com/:f:/p/margriet_platteau/Eq3CIuqoyy1LkdaUr1IbgoYBgmmXa--N_9hf9REQ8ow97A?e=YdGVLo" TargetMode="External"/><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image" Target="../media/image80.pn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5.png"/><Relationship Id="rId3" Type="http://schemas.openxmlformats.org/officeDocument/2006/relationships/hyperlink" Target="https://www.npmjs.com/get-npm" TargetMode="External"/><Relationship Id="rId7" Type="http://schemas.openxmlformats.org/officeDocument/2006/relationships/hyperlink" Target="https://github.com/Danz-maveRICK/PCF-CustomControlBuilder" TargetMode="External"/><Relationship Id="rId12" Type="http://schemas.openxmlformats.org/officeDocument/2006/relationships/image" Target="../media/image16.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ka.ms/PowerAppsCLI" TargetMode="External"/><Relationship Id="rId11" Type="http://schemas.openxmlformats.org/officeDocument/2006/relationships/image" Target="../media/image15.png"/><Relationship Id="rId5" Type="http://schemas.openxmlformats.org/officeDocument/2006/relationships/hyperlink" Target="https://dotnet.microsoft.com/download/dotnet-framework/net462" TargetMode="External"/><Relationship Id="rId10" Type="http://schemas.openxmlformats.org/officeDocument/2006/relationships/image" Target="../media/image84.png"/><Relationship Id="rId4" Type="http://schemas.openxmlformats.org/officeDocument/2006/relationships/hyperlink" Target="https://nodejs.org/en/" TargetMode="External"/><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8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twitter.com/DanzMaverick" TargetMode="Externa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www.develop1.net/public/post/2020/04/30/debugging-canvas-app-pcf-components-with-fiddler"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PCFForu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aka.ms/PCFDemos" TargetMode="External"/><Relationship Id="rId5" Type="http://schemas.openxmlformats.org/officeDocument/2006/relationships/hyperlink" Target="https://aka.ms/PCFIdea" TargetMode="External"/><Relationship Id="rId4" Type="http://schemas.openxmlformats.org/officeDocument/2006/relationships/hyperlink" Target="https://aka.ms/PCFDocs"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blog.allandecastro.com/deep-dive-into-powerapps-component-framework-part-2-focus-on-control-manifest-file/" TargetMode="External"/><Relationship Id="rId3" Type="http://schemas.openxmlformats.org/officeDocument/2006/relationships/hyperlink" Target="http://develop1.net/public/post/2020/04/30/debugging-canvas-app-pcf-components-with-fiddler" TargetMode="External"/><Relationship Id="rId7" Type="http://schemas.openxmlformats.org/officeDocument/2006/relationships/hyperlink" Target="https://www.blog.allandecastro.com/deep-dive-into-powerapps-component-framework-part-1-first-essential-steps/" TargetMode="External"/><Relationship Id="rId2" Type="http://schemas.openxmlformats.org/officeDocument/2006/relationships/hyperlink" Target="http://develop1.net/public/post/2019/11/21/time-to-add-some-finishing-touches-to-your-pcf-controls" TargetMode="External"/><Relationship Id="rId1" Type="http://schemas.openxmlformats.org/officeDocument/2006/relationships/slideLayout" Target="../slideLayouts/slideLayout2.xml"/><Relationship Id="rId6" Type="http://schemas.openxmlformats.org/officeDocument/2006/relationships/hyperlink" Target="https://www.blog.allandecastro.com/getting-started-with-powerapps-component-framework-a-k-a-goodbye-web-resources/" TargetMode="External"/><Relationship Id="rId5" Type="http://schemas.openxmlformats.org/officeDocument/2006/relationships/hyperlink" Target="https://blog.allandecastro.com/" TargetMode="External"/><Relationship Id="rId10" Type="http://schemas.openxmlformats.org/officeDocument/2006/relationships/hyperlink" Target="https://www.blog.allandecastro.com/deep-dive-into-power-apps-component-framework-part-4-walkthrough-to-create-your-first-pcf-based-on-a-field/" TargetMode="External"/><Relationship Id="rId4" Type="http://schemas.openxmlformats.org/officeDocument/2006/relationships/hyperlink" Target="https://benediktbergmann.eu/2020/01/04/pcf-css-for-model-driven-apps-mda/" TargetMode="External"/><Relationship Id="rId9" Type="http://schemas.openxmlformats.org/officeDocument/2006/relationships/hyperlink" Target="https://www.blog.allandecastro.com/deep-dive-into-power-apps-component-framework-part-3-focus-on-architecture-components-life-cycl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Background with pink and blue gradient from previous event ">
            <a:extLst>
              <a:ext uri="{FF2B5EF4-FFF2-40B4-BE49-F238E27FC236}">
                <a16:creationId xmlns:a16="http://schemas.microsoft.com/office/drawing/2014/main" id="{70EECA8A-06F2-4DD9-9CC2-DC340E177E1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7869" b="7869"/>
          <a:stretch/>
        </p:blipFill>
        <p:spPr>
          <a:xfrm>
            <a:off x="0" y="0"/>
            <a:ext cx="12192000" cy="6858000"/>
          </a:xfrm>
          <a:solidFill>
            <a:schemeClr val="bg1">
              <a:lumMod val="85000"/>
            </a:schemeClr>
          </a:solidFill>
        </p:spPr>
      </p:pic>
      <p:sp>
        <p:nvSpPr>
          <p:cNvPr id="7" name="TextBox 6" descr="#ScottishSummit2021&#10;"/>
          <p:cNvSpPr txBox="1"/>
          <p:nvPr/>
        </p:nvSpPr>
        <p:spPr>
          <a:xfrm rot="16200000">
            <a:off x="8409056" y="3085753"/>
            <a:ext cx="6858001" cy="707886"/>
          </a:xfrm>
          <a:prstGeom prst="rect">
            <a:avLst/>
          </a:prstGeom>
          <a:noFill/>
        </p:spPr>
        <p:txBody>
          <a:bodyPr wrap="square" rtlCol="0">
            <a:spAutoFit/>
          </a:bodyPr>
          <a:lstStyle/>
          <a:p>
            <a:pPr algn="ctr"/>
            <a:r>
              <a:rPr lang="en-GB" sz="4000" b="1" i="1" dirty="0">
                <a:solidFill>
                  <a:schemeClr val="bg1"/>
                </a:solidFill>
                <a:latin typeface="Montserrat" charset="0"/>
                <a:ea typeface="Montserrat" charset="0"/>
                <a:cs typeface="Montserrat" charset="0"/>
              </a:rPr>
              <a:t>#ScottishSummit2021</a:t>
            </a:r>
            <a:endParaRPr lang="id-ID" sz="4000" dirty="0">
              <a:solidFill>
                <a:schemeClr val="bg1"/>
              </a:solidFill>
              <a:latin typeface="Montserrat" charset="0"/>
              <a:ea typeface="Montserrat" charset="0"/>
              <a:cs typeface="Montserrat" charset="0"/>
            </a:endParaRPr>
          </a:p>
        </p:txBody>
      </p:sp>
      <p:pic>
        <p:nvPicPr>
          <p:cNvPr id="9" name="Picture 8" descr="Scottish Summit Logo, Pink, Blue and White with 3 community members">
            <a:extLs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5563" y="1348563"/>
            <a:ext cx="4160874" cy="4160874"/>
          </a:xfrm>
          <a:prstGeom prst="rect">
            <a:avLst/>
          </a:prstGeom>
        </p:spPr>
      </p:pic>
      <p:sp>
        <p:nvSpPr>
          <p:cNvPr id="5" name="Rectangle 4">
            <a:extLst>
              <a:ext uri="{FF2B5EF4-FFF2-40B4-BE49-F238E27FC236}">
                <a16:creationId xmlns:a16="http://schemas.microsoft.com/office/drawing/2014/main" id="{4FD3B92D-C770-46E4-BAB8-949B6A1F1E43}"/>
              </a:ext>
              <a:ext uri="{C183D7F6-B498-43B3-948B-1728B52AA6E4}">
                <adec:decorative xmlns:adec="http://schemas.microsoft.com/office/drawing/2017/decorative" val="1"/>
              </a:ext>
            </a:extLst>
          </p:cNvPr>
          <p:cNvSpPr/>
          <p:nvPr/>
        </p:nvSpPr>
        <p:spPr>
          <a:xfrm>
            <a:off x="107020" y="4564082"/>
            <a:ext cx="4336643" cy="5225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a:extLst>
              <a:ext uri="{FF2B5EF4-FFF2-40B4-BE49-F238E27FC236}">
                <a16:creationId xmlns:a16="http://schemas.microsoft.com/office/drawing/2014/main" id="{5D8783C2-46A1-47EB-9DD4-E9A8FA37DEED}"/>
              </a:ext>
              <a:ext uri="{C183D7F6-B498-43B3-948B-1728B52AA6E4}">
                <adec:decorative xmlns:adec="http://schemas.microsoft.com/office/drawing/2017/decorative" val="1"/>
              </a:ext>
            </a:extLst>
          </p:cNvPr>
          <p:cNvSpPr/>
          <p:nvPr/>
        </p:nvSpPr>
        <p:spPr>
          <a:xfrm>
            <a:off x="107020" y="5443881"/>
            <a:ext cx="4336643" cy="5225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a:extLst>
              <a:ext uri="{FF2B5EF4-FFF2-40B4-BE49-F238E27FC236}">
                <a16:creationId xmlns:a16="http://schemas.microsoft.com/office/drawing/2014/main" id="{AE95A997-90FB-4383-8BE4-836FC28208DA}"/>
              </a:ext>
              <a:ext uri="{C183D7F6-B498-43B3-948B-1728B52AA6E4}">
                <adec:decorative xmlns:adec="http://schemas.microsoft.com/office/drawing/2017/decorative" val="1"/>
              </a:ext>
            </a:extLst>
          </p:cNvPr>
          <p:cNvSpPr/>
          <p:nvPr/>
        </p:nvSpPr>
        <p:spPr>
          <a:xfrm>
            <a:off x="107019" y="6269512"/>
            <a:ext cx="4336643" cy="5225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26290066-0F58-4C7F-B00A-1E90DE56FC09}"/>
              </a:ext>
            </a:extLst>
          </p:cNvPr>
          <p:cNvSpPr txBox="1"/>
          <p:nvPr/>
        </p:nvSpPr>
        <p:spPr>
          <a:xfrm>
            <a:off x="218054" y="4562609"/>
            <a:ext cx="3826654" cy="461665"/>
          </a:xfrm>
          <a:prstGeom prst="rect">
            <a:avLst/>
          </a:prstGeom>
          <a:noFill/>
        </p:spPr>
        <p:txBody>
          <a:bodyPr wrap="square" rtlCol="0">
            <a:spAutoFit/>
          </a:bodyPr>
          <a:lstStyle/>
          <a:p>
            <a:pPr algn="just"/>
            <a:r>
              <a:rPr lang="en-US" sz="2400" spc="600" dirty="0">
                <a:solidFill>
                  <a:schemeClr val="bg1"/>
                </a:solidFill>
                <a:ea typeface="Lato Black" panose="020F0502020204030203" pitchFamily="34" charset="0"/>
                <a:cs typeface="Lato Black" panose="020F0502020204030203" pitchFamily="34" charset="0"/>
              </a:rPr>
              <a:t>Allan De Castro</a:t>
            </a:r>
          </a:p>
        </p:txBody>
      </p:sp>
      <p:sp>
        <p:nvSpPr>
          <p:cNvPr id="11" name="TextBox 10">
            <a:extLst>
              <a:ext uri="{FF2B5EF4-FFF2-40B4-BE49-F238E27FC236}">
                <a16:creationId xmlns:a16="http://schemas.microsoft.com/office/drawing/2014/main" id="{695DFB47-BA4D-477F-A3E8-9A0972F3E796}"/>
              </a:ext>
            </a:extLst>
          </p:cNvPr>
          <p:cNvSpPr txBox="1"/>
          <p:nvPr/>
        </p:nvSpPr>
        <p:spPr>
          <a:xfrm>
            <a:off x="218054" y="5477999"/>
            <a:ext cx="4117852" cy="461665"/>
          </a:xfrm>
          <a:prstGeom prst="rect">
            <a:avLst/>
          </a:prstGeom>
          <a:noFill/>
        </p:spPr>
        <p:txBody>
          <a:bodyPr wrap="square" rtlCol="0">
            <a:spAutoFit/>
          </a:bodyPr>
          <a:lstStyle/>
          <a:p>
            <a:pPr algn="ctr"/>
            <a:r>
              <a:rPr lang="en-US" sz="1200" spc="600" dirty="0">
                <a:solidFill>
                  <a:schemeClr val="bg1"/>
                </a:solidFill>
                <a:ea typeface="Lato Black" panose="020F0502020204030203" pitchFamily="34" charset="0"/>
                <a:cs typeface="Lato Black" panose="020F0502020204030203" pitchFamily="34" charset="0"/>
              </a:rPr>
              <a:t>Introduction to Power Apps Component Framework </a:t>
            </a:r>
          </a:p>
        </p:txBody>
      </p:sp>
      <p:sp>
        <p:nvSpPr>
          <p:cNvPr id="12" name="TextBox 11">
            <a:extLst>
              <a:ext uri="{FF2B5EF4-FFF2-40B4-BE49-F238E27FC236}">
                <a16:creationId xmlns:a16="http://schemas.microsoft.com/office/drawing/2014/main" id="{30455D60-6C59-42BB-A076-605687EFE06D}"/>
              </a:ext>
            </a:extLst>
          </p:cNvPr>
          <p:cNvSpPr txBox="1"/>
          <p:nvPr/>
        </p:nvSpPr>
        <p:spPr>
          <a:xfrm>
            <a:off x="218054" y="6320711"/>
            <a:ext cx="4117852" cy="523220"/>
          </a:xfrm>
          <a:prstGeom prst="rect">
            <a:avLst/>
          </a:prstGeom>
          <a:noFill/>
        </p:spPr>
        <p:txBody>
          <a:bodyPr wrap="square" rtlCol="0">
            <a:spAutoFit/>
          </a:bodyPr>
          <a:lstStyle/>
          <a:p>
            <a:pPr algn="ctr"/>
            <a:r>
              <a:rPr lang="en-US" sz="1400" spc="600" dirty="0">
                <a:solidFill>
                  <a:schemeClr val="bg1"/>
                </a:solidFill>
                <a:ea typeface="Lato Black" panose="020F0502020204030203" pitchFamily="34" charset="0"/>
                <a:cs typeface="Lato Black" panose="020F0502020204030203" pitchFamily="34" charset="0"/>
              </a:rPr>
              <a:t>Coatbridge 11:00am-11:45am</a:t>
            </a:r>
          </a:p>
        </p:txBody>
      </p:sp>
    </p:spTree>
    <p:extLst>
      <p:ext uri="{BB962C8B-B14F-4D97-AF65-F5344CB8AC3E}">
        <p14:creationId xmlns:p14="http://schemas.microsoft.com/office/powerpoint/2010/main" val="100211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r>
              <a:rPr lang="en-GB" sz="4000" b="1" i="1" spc="-150" dirty="0">
                <a:solidFill>
                  <a:schemeClr val="accent3"/>
                </a:solidFill>
                <a:latin typeface="Montserrat" charset="0"/>
                <a:ea typeface="Montserrat" charset="0"/>
                <a:cs typeface="Montserrat" charset="0"/>
              </a:rPr>
              <a:t>Availability</a:t>
            </a:r>
            <a:endParaRPr lang="id-ID" sz="4000" b="1" i="1" spc="-150" dirty="0">
              <a:solidFill>
                <a:schemeClr val="accent3"/>
              </a:solidFill>
              <a:latin typeface="Montserrat" charset="0"/>
              <a:ea typeface="Montserrat" charset="0"/>
              <a:cs typeface="Montserrat" charset="0"/>
            </a:endParaRPr>
          </a:p>
        </p:txBody>
      </p:sp>
      <p:sp>
        <p:nvSpPr>
          <p:cNvPr id="6" name="Text Placeholder 6">
            <a:extLst>
              <a:ext uri="{FF2B5EF4-FFF2-40B4-BE49-F238E27FC236}">
                <a16:creationId xmlns:a16="http://schemas.microsoft.com/office/drawing/2014/main" id="{57B9A4C3-7069-4211-AFC2-5B401E54294B}"/>
              </a:ext>
            </a:extLst>
          </p:cNvPr>
          <p:cNvSpPr txBox="1">
            <a:spLocks/>
          </p:cNvSpPr>
          <p:nvPr/>
        </p:nvSpPr>
        <p:spPr>
          <a:xfrm>
            <a:off x="814745" y="1473294"/>
            <a:ext cx="5830000" cy="1723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spc="-150" dirty="0">
                <a:solidFill>
                  <a:prstClr val="white"/>
                </a:solidFill>
                <a:latin typeface="Montserrat" charset="0"/>
                <a:ea typeface="Montserrat" charset="0"/>
                <a:cs typeface="Montserrat" charset="0"/>
              </a:rPr>
              <a:t>Public Preview, April 23, 2019</a:t>
            </a:r>
          </a:p>
          <a:p>
            <a:endParaRPr lang="en-US" sz="2400" dirty="0">
              <a:solidFill>
                <a:schemeClr val="tx2"/>
              </a:solidFill>
              <a:cs typeface="Segoe UI Light" panose="020B0502040204020203" pitchFamily="34" charset="0"/>
            </a:endParaRPr>
          </a:p>
          <a:p>
            <a:pPr marL="0" indent="0">
              <a:buNone/>
            </a:pPr>
            <a:r>
              <a:rPr lang="en-US" sz="2000" spc="-150" dirty="0">
                <a:solidFill>
                  <a:schemeClr val="accent3"/>
                </a:solidFill>
                <a:latin typeface="Montserrat" charset="0"/>
                <a:ea typeface="Montserrat" charset="0"/>
                <a:cs typeface="Montserrat" charset="0"/>
                <a:hlinkClick r:id="rId3">
                  <a:extLst>
                    <a:ext uri="{A12FA001-AC4F-418D-AE19-62706E023703}">
                      <ahyp:hlinkClr xmlns:ahyp="http://schemas.microsoft.com/office/drawing/2018/hyperlinkcolor" val="tx"/>
                    </a:ext>
                  </a:extLst>
                </a:hlinkClick>
              </a:rPr>
              <a:t>The PowerApps component framework and the PowerApps CLI is now available for public preview</a:t>
            </a:r>
            <a:endParaRPr lang="fr-FR" sz="2000" spc="-150" dirty="0">
              <a:solidFill>
                <a:schemeClr val="accent3"/>
              </a:solidFill>
              <a:latin typeface="Montserrat" charset="0"/>
              <a:ea typeface="Montserrat" charset="0"/>
              <a:cs typeface="Montserrat" charset="0"/>
            </a:endParaRPr>
          </a:p>
          <a:p>
            <a:endParaRPr lang="en-US" sz="2400" dirty="0"/>
          </a:p>
          <a:p>
            <a:endParaRPr lang="fr-FR" sz="2400" dirty="0"/>
          </a:p>
        </p:txBody>
      </p:sp>
      <p:pic>
        <p:nvPicPr>
          <p:cNvPr id="11" name="Picture 2" descr="PowerApps screen with custom components">
            <a:extLst>
              <a:ext uri="{FF2B5EF4-FFF2-40B4-BE49-F238E27FC236}">
                <a16:creationId xmlns:a16="http://schemas.microsoft.com/office/drawing/2014/main" id="{E2E06B66-F7DD-4D5D-A05C-08CFF23F9E4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00" t="8992" r="1675" b="2267"/>
          <a:stretch/>
        </p:blipFill>
        <p:spPr bwMode="auto">
          <a:xfrm>
            <a:off x="7116407" y="1473294"/>
            <a:ext cx="3694901" cy="20923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descr="Community controls screenshot">
            <a:extLst>
              <a:ext uri="{FF2B5EF4-FFF2-40B4-BE49-F238E27FC236}">
                <a16:creationId xmlns:a16="http://schemas.microsoft.com/office/drawing/2014/main" id="{116283EE-CE2E-4951-A997-E0B8A1F2429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0341" y="3541295"/>
            <a:ext cx="4002501" cy="2199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 Placeholder 6">
            <a:extLst>
              <a:ext uri="{FF2B5EF4-FFF2-40B4-BE49-F238E27FC236}">
                <a16:creationId xmlns:a16="http://schemas.microsoft.com/office/drawing/2014/main" id="{6E798E1C-2F05-46F0-90F7-02C5EEC9D311}"/>
              </a:ext>
            </a:extLst>
          </p:cNvPr>
          <p:cNvSpPr txBox="1">
            <a:spLocks/>
          </p:cNvSpPr>
          <p:nvPr/>
        </p:nvSpPr>
        <p:spPr>
          <a:xfrm>
            <a:off x="6172777" y="4206766"/>
            <a:ext cx="5830000" cy="1723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spc="-150" dirty="0">
                <a:solidFill>
                  <a:prstClr val="white"/>
                </a:solidFill>
                <a:latin typeface="Montserrat" charset="0"/>
                <a:ea typeface="Montserrat" charset="0"/>
                <a:cs typeface="Montserrat" charset="0"/>
              </a:rPr>
              <a:t>General Availability, October 1, 2019</a:t>
            </a:r>
          </a:p>
          <a:p>
            <a:endParaRPr lang="en-US" sz="2400" dirty="0">
              <a:solidFill>
                <a:schemeClr val="tx2"/>
              </a:solidFill>
              <a:cs typeface="Segoe UI Light" panose="020B0502040204020203" pitchFamily="34" charset="0"/>
            </a:endParaRPr>
          </a:p>
          <a:p>
            <a:pPr marL="0" indent="0">
              <a:buNone/>
            </a:pPr>
            <a:r>
              <a:rPr lang="en-US" sz="2000" spc="-150" dirty="0">
                <a:solidFill>
                  <a:schemeClr val="accent3"/>
                </a:solidFill>
                <a:latin typeface="Montserrat" charset="0"/>
                <a:ea typeface="Montserrat" charset="0"/>
                <a:cs typeface="Montserrat" charset="0"/>
                <a:hlinkClick r:id="rId6">
                  <a:extLst>
                    <a:ext uri="{A12FA001-AC4F-418D-AE19-62706E023703}">
                      <ahyp:hlinkClr xmlns:ahyp="http://schemas.microsoft.com/office/drawing/2018/hyperlinkcolor" val="tx"/>
                    </a:ext>
                  </a:extLst>
                </a:hlinkClick>
              </a:rPr>
              <a:t>Announcing the general availability of the PowerApps component framework for model-driven applications and PowerApps CLI</a:t>
            </a:r>
            <a:endParaRPr lang="en-US" sz="2000" spc="-150" dirty="0">
              <a:solidFill>
                <a:schemeClr val="accent3"/>
              </a:solidFill>
              <a:latin typeface="Montserrat" charset="0"/>
              <a:ea typeface="Montserrat" charset="0"/>
              <a:cs typeface="Montserrat" charset="0"/>
            </a:endParaRPr>
          </a:p>
          <a:p>
            <a:endParaRPr lang="en-US" sz="2400" dirty="0"/>
          </a:p>
          <a:p>
            <a:endParaRPr lang="fr-FR" sz="2400" dirty="0"/>
          </a:p>
        </p:txBody>
      </p:sp>
    </p:spTree>
    <p:extLst>
      <p:ext uri="{BB962C8B-B14F-4D97-AF65-F5344CB8AC3E}">
        <p14:creationId xmlns:p14="http://schemas.microsoft.com/office/powerpoint/2010/main" val="23704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Two Types of Components</a:t>
            </a:r>
            <a:endParaRPr kumimoji="0" lang="id-ID"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sp>
        <p:nvSpPr>
          <p:cNvPr id="13" name="Text Placeholder 6">
            <a:extLst>
              <a:ext uri="{FF2B5EF4-FFF2-40B4-BE49-F238E27FC236}">
                <a16:creationId xmlns:a16="http://schemas.microsoft.com/office/drawing/2014/main" id="{6E798E1C-2F05-46F0-90F7-02C5EEC9D311}"/>
              </a:ext>
            </a:extLst>
          </p:cNvPr>
          <p:cNvSpPr txBox="1">
            <a:spLocks/>
          </p:cNvSpPr>
          <p:nvPr/>
        </p:nvSpPr>
        <p:spPr>
          <a:xfrm>
            <a:off x="440717" y="4644461"/>
            <a:ext cx="5655284" cy="10850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lnSpc>
                <a:spcPct val="100000"/>
              </a:lnSpc>
              <a:spcBef>
                <a:spcPts val="0"/>
              </a:spcBef>
              <a:buNone/>
              <a:defRPr/>
            </a:pPr>
            <a:r>
              <a:rPr lang="en-US" sz="2400" b="1" spc="-150" dirty="0">
                <a:solidFill>
                  <a:prstClr val="white"/>
                </a:solidFill>
                <a:latin typeface="Montserrat" charset="0"/>
                <a:ea typeface="Montserrat" charset="0"/>
                <a:cs typeface="Montserrat" charset="0"/>
              </a:rPr>
              <a:t>Custom Canvas Compositions : </a:t>
            </a:r>
            <a:r>
              <a:rPr lang="en-US" sz="2000" dirty="0">
                <a:solidFill>
                  <a:prstClr val="white">
                    <a:lumMod val="65000"/>
                  </a:prstClr>
                </a:solidFill>
                <a:latin typeface="Calibri" panose="020F0502020204030204"/>
                <a:cs typeface="Aharoni" panose="02010803020104030203" pitchFamily="2" charset="-79"/>
              </a:rPr>
              <a:t>Low-code composition using expressions and connectors (Canvas App).				</a:t>
            </a:r>
            <a:r>
              <a:rPr lang="en-US" sz="2400" b="1" i="1" spc="-150" dirty="0">
                <a:solidFill>
                  <a:prstClr val="white"/>
                </a:solidFill>
                <a:latin typeface="Montserrat" charset="0"/>
                <a:ea typeface="Montserrat" charset="0"/>
                <a:cs typeface="Montserrat" charset="0"/>
              </a:rPr>
              <a:t>	</a:t>
            </a:r>
          </a:p>
        </p:txBody>
      </p:sp>
      <p:sp>
        <p:nvSpPr>
          <p:cNvPr id="29" name="Text Placeholder 6">
            <a:extLst>
              <a:ext uri="{FF2B5EF4-FFF2-40B4-BE49-F238E27FC236}">
                <a16:creationId xmlns:a16="http://schemas.microsoft.com/office/drawing/2014/main" id="{4872D2BC-0C6F-4EC1-8DC2-B13541010D6F}"/>
              </a:ext>
            </a:extLst>
          </p:cNvPr>
          <p:cNvSpPr txBox="1">
            <a:spLocks/>
          </p:cNvSpPr>
          <p:nvPr/>
        </p:nvSpPr>
        <p:spPr>
          <a:xfrm>
            <a:off x="6172777" y="4648117"/>
            <a:ext cx="5655284" cy="10850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spc="-150" dirty="0">
                <a:solidFill>
                  <a:prstClr val="white"/>
                </a:solidFill>
                <a:latin typeface="Montserrat" charset="0"/>
                <a:ea typeface="Montserrat" charset="0"/>
                <a:cs typeface="Montserrat" charset="0"/>
              </a:rPr>
              <a:t>Custom Pro Components : </a:t>
            </a:r>
            <a:r>
              <a:rPr lang="en-US" sz="2000" dirty="0">
                <a:solidFill>
                  <a:prstClr val="white">
                    <a:lumMod val="65000"/>
                  </a:prstClr>
                </a:solidFill>
                <a:latin typeface="Calibri" panose="020F0502020204030204"/>
                <a:cs typeface="Aharoni" panose="02010803020104030203" pitchFamily="2" charset="-79"/>
              </a:rPr>
              <a:t>Create more sophisticated component using code (Model Driven App, Canvas App &amp; Portal)</a:t>
            </a:r>
            <a:endParaRPr lang="fr-FR" sz="2000" dirty="0">
              <a:solidFill>
                <a:prstClr val="white">
                  <a:lumMod val="65000"/>
                </a:prstClr>
              </a:solidFill>
              <a:latin typeface="Calibri" panose="020F0502020204030204"/>
              <a:cs typeface="Aharoni" panose="02010803020104030203" pitchFamily="2" charset="-79"/>
            </a:endParaRPr>
          </a:p>
        </p:txBody>
      </p:sp>
      <p:pic>
        <p:nvPicPr>
          <p:cNvPr id="31" name="Picture 2" descr="Calendar Control">
            <a:extLst>
              <a:ext uri="{FF2B5EF4-FFF2-40B4-BE49-F238E27FC236}">
                <a16:creationId xmlns:a16="http://schemas.microsoft.com/office/drawing/2014/main" id="{0E23284D-A198-49E3-8FB1-11A5DB025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58" y="1844587"/>
            <a:ext cx="4826365" cy="20219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3" name="Picture 10" descr="Work with opportunities in the Kanban view - Dynamics 365 Release Plan |  Microsoft Docs">
            <a:extLst>
              <a:ext uri="{FF2B5EF4-FFF2-40B4-BE49-F238E27FC236}">
                <a16:creationId xmlns:a16="http://schemas.microsoft.com/office/drawing/2014/main" id="{7E77E1B9-6E73-4E74-8053-45B4ACE5E7D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269" t="16357"/>
          <a:stretch/>
        </p:blipFill>
        <p:spPr bwMode="auto">
          <a:xfrm>
            <a:off x="7108538" y="1253701"/>
            <a:ext cx="3891052" cy="28309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15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76A07EFD-DD53-445B-8B8E-F4C9A31B3E59}"/>
              </a:ext>
            </a:extLst>
          </p:cNvPr>
          <p:cNvSpPr txBox="1">
            <a:spLocks/>
          </p:cNvSpPr>
          <p:nvPr/>
        </p:nvSpPr>
        <p:spPr>
          <a:xfrm>
            <a:off x="177290" y="2202487"/>
            <a:ext cx="4524364" cy="41112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spc="-150" dirty="0">
                <a:solidFill>
                  <a:prstClr val="white"/>
                </a:solidFill>
                <a:latin typeface="Montserrat" charset="0"/>
                <a:ea typeface="Montserrat" charset="0"/>
                <a:cs typeface="Montserrat" charset="0"/>
              </a:rPr>
              <a:t>Allows you to connect the </a:t>
            </a:r>
            <a:r>
              <a:rPr lang="en-US" sz="2000" dirty="0">
                <a:solidFill>
                  <a:prstClr val="white">
                    <a:lumMod val="65000"/>
                  </a:prstClr>
                </a:solidFill>
                <a:latin typeface="Calibri" panose="020F0502020204030204"/>
                <a:cs typeface="Aharoni" panose="02010803020104030203" pitchFamily="2" charset="-79"/>
              </a:rPr>
              <a:t>basic </a:t>
            </a:r>
            <a:r>
              <a:rPr lang="en-US" sz="2000" spc="-150" dirty="0">
                <a:solidFill>
                  <a:prstClr val="white"/>
                </a:solidFill>
                <a:latin typeface="Montserrat" charset="0"/>
                <a:ea typeface="Montserrat" charset="0"/>
                <a:cs typeface="Montserrat" charset="0"/>
              </a:rPr>
              <a:t>commands between base control and the connectors using</a:t>
            </a:r>
            <a:r>
              <a:rPr lang="en-US" sz="2000" dirty="0">
                <a:solidFill>
                  <a:prstClr val="white">
                    <a:lumMod val="65000"/>
                  </a:prstClr>
                </a:solidFill>
                <a:latin typeface="Calibri" panose="020F0502020204030204"/>
                <a:cs typeface="Aharoni" panose="02010803020104030203" pitchFamily="2" charset="-79"/>
              </a:rPr>
              <a:t> expressions.</a:t>
            </a:r>
          </a:p>
          <a:p>
            <a:pPr marL="0" indent="0" algn="just">
              <a:buNone/>
            </a:pPr>
            <a:endParaRPr lang="en-US" sz="2000" spc="-150" dirty="0">
              <a:solidFill>
                <a:prstClr val="white"/>
              </a:solidFill>
              <a:latin typeface="Montserrat" charset="0"/>
              <a:ea typeface="Montserrat" charset="0"/>
              <a:cs typeface="Montserrat" charset="0"/>
            </a:endParaRPr>
          </a:p>
          <a:p>
            <a:pPr marL="0" indent="0" algn="just">
              <a:buNone/>
            </a:pPr>
            <a:r>
              <a:rPr lang="en-US" sz="2000" spc="-150" dirty="0">
                <a:solidFill>
                  <a:prstClr val="white"/>
                </a:solidFill>
                <a:latin typeface="Montserrat" charset="0"/>
                <a:ea typeface="Montserrat" charset="0"/>
                <a:cs typeface="Montserrat" charset="0"/>
              </a:rPr>
              <a:t>Use of OOB controls available, enriched with expressions and connected data (using connector) to produce </a:t>
            </a:r>
            <a:r>
              <a:rPr lang="en-US" sz="2000" dirty="0">
                <a:solidFill>
                  <a:prstClr val="white">
                    <a:lumMod val="65000"/>
                  </a:prstClr>
                </a:solidFill>
                <a:latin typeface="Calibri" panose="020F0502020204030204"/>
                <a:cs typeface="Aharoni" panose="02010803020104030203" pitchFamily="2" charset="-79"/>
              </a:rPr>
              <a:t>reusable components.</a:t>
            </a:r>
          </a:p>
          <a:p>
            <a:pPr marL="0" indent="0" algn="just">
              <a:buNone/>
            </a:pPr>
            <a:endParaRPr lang="en-US" sz="2000" spc="-150" dirty="0">
              <a:solidFill>
                <a:prstClr val="white"/>
              </a:solidFill>
              <a:latin typeface="Montserrat" charset="0"/>
              <a:ea typeface="Montserrat" charset="0"/>
              <a:cs typeface="Montserrat" charset="0"/>
            </a:endParaRPr>
          </a:p>
          <a:p>
            <a:pPr marL="0" indent="0" algn="just">
              <a:buNone/>
            </a:pPr>
            <a:r>
              <a:rPr lang="en-US" sz="2000" spc="-150" dirty="0">
                <a:solidFill>
                  <a:prstClr val="white"/>
                </a:solidFill>
                <a:latin typeface="Montserrat" charset="0"/>
                <a:ea typeface="Montserrat" charset="0"/>
                <a:cs typeface="Montserrat" charset="0"/>
              </a:rPr>
              <a:t>Input and output properties to </a:t>
            </a:r>
            <a:r>
              <a:rPr lang="en-US" sz="2000" dirty="0">
                <a:solidFill>
                  <a:prstClr val="white">
                    <a:lumMod val="65000"/>
                  </a:prstClr>
                </a:solidFill>
                <a:latin typeface="Calibri" panose="020F0502020204030204"/>
                <a:cs typeface="Aharoni" panose="02010803020104030203" pitchFamily="2" charset="-79"/>
              </a:rPr>
              <a:t>interact</a:t>
            </a:r>
            <a:r>
              <a:rPr lang="en-US" sz="2000" spc="-150" dirty="0">
                <a:solidFill>
                  <a:prstClr val="white"/>
                </a:solidFill>
                <a:latin typeface="Montserrat" charset="0"/>
                <a:ea typeface="Montserrat" charset="0"/>
                <a:cs typeface="Montserrat" charset="0"/>
              </a:rPr>
              <a:t> with the component by passing data (can be used to change the visual aspect).</a:t>
            </a:r>
          </a:p>
        </p:txBody>
      </p:sp>
      <p:sp>
        <p:nvSpPr>
          <p:cNvPr id="3" name="TextBox 2">
            <a:extLst>
              <a:ext uri="{FF2B5EF4-FFF2-40B4-BE49-F238E27FC236}">
                <a16:creationId xmlns:a16="http://schemas.microsoft.com/office/drawing/2014/main" id="{E9604668-17CB-4FDD-9ACA-FB676E0B69F1}"/>
              </a:ext>
            </a:extLst>
          </p:cNvPr>
          <p:cNvSpPr txBox="1"/>
          <p:nvPr/>
        </p:nvSpPr>
        <p:spPr>
          <a:xfrm>
            <a:off x="177290" y="149594"/>
            <a:ext cx="4073293" cy="1323439"/>
          </a:xfrm>
          <a:prstGeom prst="rect">
            <a:avLst/>
          </a:prstGeom>
          <a:noFill/>
        </p:spPr>
        <p:txBody>
          <a:bodyPr wrap="square" rtlCol="0">
            <a:spAutoFit/>
          </a:bodyPr>
          <a:lstStyle/>
          <a:p>
            <a:pPr algn="ctr"/>
            <a:r>
              <a:rPr lang="en-GB" sz="4000" b="1" i="1" spc="-150" dirty="0">
                <a:solidFill>
                  <a:schemeClr val="bg1"/>
                </a:solidFill>
                <a:latin typeface="Montserrat" charset="0"/>
                <a:ea typeface="Montserrat" charset="0"/>
                <a:cs typeface="Montserrat" charset="0"/>
              </a:rPr>
              <a:t>Custom Canvas Compositions </a:t>
            </a:r>
          </a:p>
        </p:txBody>
      </p:sp>
      <p:pic>
        <p:nvPicPr>
          <p:cNvPr id="4" name="Picture 3">
            <a:extLst>
              <a:ext uri="{FF2B5EF4-FFF2-40B4-BE49-F238E27FC236}">
                <a16:creationId xmlns:a16="http://schemas.microsoft.com/office/drawing/2014/main" id="{B64BA982-767C-4793-A156-0979CF7E171B}"/>
              </a:ext>
            </a:extLst>
          </p:cNvPr>
          <p:cNvPicPr>
            <a:picLocks noChangeAspect="1"/>
          </p:cNvPicPr>
          <p:nvPr/>
        </p:nvPicPr>
        <p:blipFill>
          <a:blip r:embed="rId3"/>
          <a:stretch>
            <a:fillRect/>
          </a:stretch>
        </p:blipFill>
        <p:spPr>
          <a:xfrm>
            <a:off x="5592847" y="942702"/>
            <a:ext cx="5657646" cy="4304862"/>
          </a:xfrm>
          <a:prstGeom prst="rect">
            <a:avLst/>
          </a:prstGeom>
          <a:ln>
            <a:noFill/>
          </a:ln>
          <a:effectLst>
            <a:outerShdw blurRad="292100" dist="139700" dir="2700000" algn="tl" rotWithShape="0">
              <a:srgbClr val="333333">
                <a:alpha val="65000"/>
              </a:srgbClr>
            </a:outerShdw>
          </a:effectLst>
        </p:spPr>
      </p:pic>
      <p:sp>
        <p:nvSpPr>
          <p:cNvPr id="5" name="Text Placeholder 6">
            <a:extLst>
              <a:ext uri="{FF2B5EF4-FFF2-40B4-BE49-F238E27FC236}">
                <a16:creationId xmlns:a16="http://schemas.microsoft.com/office/drawing/2014/main" id="{10A40FC6-9210-4744-ACAF-14C02C8D5D9C}"/>
              </a:ext>
            </a:extLst>
          </p:cNvPr>
          <p:cNvSpPr txBox="1">
            <a:spLocks/>
          </p:cNvSpPr>
          <p:nvPr/>
        </p:nvSpPr>
        <p:spPr>
          <a:xfrm>
            <a:off x="5592847" y="5597655"/>
            <a:ext cx="5830000" cy="6352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spc="-150" dirty="0">
                <a:solidFill>
                  <a:schemeClr val="accent3"/>
                </a:solidFill>
                <a:latin typeface="Montserrat" charset="0"/>
                <a:ea typeface="Montserrat" charset="0"/>
                <a:cs typeface="Montserrat" charset="0"/>
              </a:rPr>
              <a:t>Business App Summit 2019: Microsoft PowerApps: Building and Extending Application</a:t>
            </a:r>
          </a:p>
        </p:txBody>
      </p:sp>
    </p:spTree>
    <p:extLst>
      <p:ext uri="{BB962C8B-B14F-4D97-AF65-F5344CB8AC3E}">
        <p14:creationId xmlns:p14="http://schemas.microsoft.com/office/powerpoint/2010/main" val="163431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76A07EFD-DD53-445B-8B8E-F4C9A31B3E59}"/>
              </a:ext>
            </a:extLst>
          </p:cNvPr>
          <p:cNvSpPr txBox="1">
            <a:spLocks/>
          </p:cNvSpPr>
          <p:nvPr/>
        </p:nvSpPr>
        <p:spPr>
          <a:xfrm>
            <a:off x="177290" y="2637914"/>
            <a:ext cx="4524364" cy="35411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spc="-150" dirty="0">
                <a:solidFill>
                  <a:prstClr val="white"/>
                </a:solidFill>
                <a:latin typeface="Montserrat" charset="0"/>
                <a:ea typeface="Montserrat" charset="0"/>
                <a:cs typeface="Montserrat" charset="0"/>
              </a:rPr>
              <a:t>Using </a:t>
            </a:r>
            <a:r>
              <a:rPr lang="en-US" sz="2000" dirty="0">
                <a:solidFill>
                  <a:prstClr val="white">
                    <a:lumMod val="65000"/>
                  </a:prstClr>
                </a:solidFill>
                <a:latin typeface="Calibri" panose="020F0502020204030204"/>
                <a:cs typeface="Aharoni" panose="02010803020104030203" pitchFamily="2" charset="-79"/>
              </a:rPr>
              <a:t>code</a:t>
            </a:r>
            <a:r>
              <a:rPr lang="en-US" sz="2000" spc="-150" dirty="0">
                <a:solidFill>
                  <a:prstClr val="white"/>
                </a:solidFill>
                <a:latin typeface="Montserrat" charset="0"/>
                <a:ea typeface="Montserrat" charset="0"/>
                <a:cs typeface="Montserrat" charset="0"/>
              </a:rPr>
              <a:t> to connect base controls.</a:t>
            </a:r>
            <a:br>
              <a:rPr lang="en-US" sz="2000" spc="-150" dirty="0">
                <a:solidFill>
                  <a:prstClr val="white"/>
                </a:solidFill>
                <a:latin typeface="Montserrat" charset="0"/>
                <a:ea typeface="Montserrat" charset="0"/>
                <a:cs typeface="Montserrat" charset="0"/>
              </a:rPr>
            </a:br>
            <a:br>
              <a:rPr lang="en-US" sz="2000" spc="-150" dirty="0">
                <a:solidFill>
                  <a:prstClr val="white"/>
                </a:solidFill>
                <a:latin typeface="Montserrat" charset="0"/>
                <a:ea typeface="Montserrat" charset="0"/>
                <a:cs typeface="Montserrat" charset="0"/>
              </a:rPr>
            </a:br>
            <a:br>
              <a:rPr lang="en-US" sz="2000" spc="-150" dirty="0">
                <a:solidFill>
                  <a:prstClr val="white"/>
                </a:solidFill>
                <a:latin typeface="Montserrat" charset="0"/>
                <a:ea typeface="Montserrat" charset="0"/>
                <a:cs typeface="Montserrat" charset="0"/>
              </a:rPr>
            </a:br>
            <a:r>
              <a:rPr lang="en-US" sz="2000" spc="-150" dirty="0">
                <a:solidFill>
                  <a:prstClr val="white"/>
                </a:solidFill>
                <a:latin typeface="Montserrat" charset="0"/>
                <a:ea typeface="Montserrat" charset="0"/>
                <a:cs typeface="Montserrat" charset="0"/>
              </a:rPr>
              <a:t>Custom Pro (Dev) Components use input and output properties and can </a:t>
            </a:r>
            <a:r>
              <a:rPr lang="en-US" sz="2000" dirty="0">
                <a:solidFill>
                  <a:prstClr val="white">
                    <a:lumMod val="65000"/>
                  </a:prstClr>
                </a:solidFill>
                <a:latin typeface="Calibri" panose="020F0502020204030204"/>
                <a:cs typeface="Aharoni" panose="02010803020104030203" pitchFamily="2" charset="-79"/>
              </a:rPr>
              <a:t>connect natively to Dataverse.</a:t>
            </a:r>
            <a:r>
              <a:rPr lang="en-US" sz="2000" spc="-150" dirty="0">
                <a:solidFill>
                  <a:prstClr val="white"/>
                </a:solidFill>
                <a:latin typeface="Montserrat" charset="0"/>
                <a:ea typeface="Montserrat" charset="0"/>
                <a:cs typeface="Montserrat" charset="0"/>
              </a:rPr>
              <a:t>	</a:t>
            </a:r>
            <a:br>
              <a:rPr lang="en-US" sz="2000" spc="-150" dirty="0">
                <a:solidFill>
                  <a:prstClr val="white"/>
                </a:solidFill>
                <a:latin typeface="Montserrat" charset="0"/>
                <a:ea typeface="Montserrat" charset="0"/>
                <a:cs typeface="Montserrat" charset="0"/>
              </a:rPr>
            </a:br>
            <a:br>
              <a:rPr lang="en-US" sz="2000" spc="-150" dirty="0">
                <a:solidFill>
                  <a:prstClr val="white"/>
                </a:solidFill>
                <a:latin typeface="Montserrat" charset="0"/>
                <a:ea typeface="Montserrat" charset="0"/>
                <a:cs typeface="Montserrat" charset="0"/>
              </a:rPr>
            </a:br>
            <a:r>
              <a:rPr lang="en-US" sz="2000" spc="-150" dirty="0">
                <a:solidFill>
                  <a:prstClr val="white"/>
                </a:solidFill>
                <a:latin typeface="Montserrat" charset="0"/>
                <a:ea typeface="Montserrat" charset="0"/>
                <a:cs typeface="Montserrat" charset="0"/>
              </a:rPr>
              <a:t>Custom Pro (Dev) Components are consumed as </a:t>
            </a:r>
            <a:r>
              <a:rPr lang="en-US" sz="2000" dirty="0">
                <a:solidFill>
                  <a:prstClr val="white">
                    <a:lumMod val="65000"/>
                  </a:prstClr>
                </a:solidFill>
                <a:latin typeface="Calibri" panose="020F0502020204030204"/>
                <a:cs typeface="Aharoni" panose="02010803020104030203" pitchFamily="2" charset="-79"/>
              </a:rPr>
              <a:t>black box components </a:t>
            </a:r>
            <a:r>
              <a:rPr lang="en-US" sz="2000" spc="-150" dirty="0">
                <a:solidFill>
                  <a:prstClr val="white"/>
                </a:solidFill>
                <a:latin typeface="Montserrat" charset="0"/>
                <a:ea typeface="Montserrat" charset="0"/>
                <a:cs typeface="Montserrat" charset="0"/>
              </a:rPr>
              <a:t>to Makers, and can’t be </a:t>
            </a:r>
            <a:r>
              <a:rPr lang="en-US" sz="2000" dirty="0">
                <a:solidFill>
                  <a:prstClr val="white">
                    <a:lumMod val="65000"/>
                  </a:prstClr>
                </a:solidFill>
                <a:latin typeface="Calibri" panose="020F0502020204030204"/>
                <a:cs typeface="Aharoni" panose="02010803020104030203" pitchFamily="2" charset="-79"/>
              </a:rPr>
              <a:t>customized through maker experiences</a:t>
            </a:r>
            <a:r>
              <a:rPr lang="en-US" sz="2000" spc="-150" dirty="0">
                <a:solidFill>
                  <a:prstClr val="white"/>
                </a:solidFill>
                <a:latin typeface="Montserrat" charset="0"/>
                <a:ea typeface="Montserrat" charset="0"/>
                <a:cs typeface="Montserrat" charset="0"/>
              </a:rPr>
              <a:t>, except for developer designated properties.</a:t>
            </a:r>
          </a:p>
        </p:txBody>
      </p:sp>
      <p:sp>
        <p:nvSpPr>
          <p:cNvPr id="3" name="TextBox 2">
            <a:extLst>
              <a:ext uri="{FF2B5EF4-FFF2-40B4-BE49-F238E27FC236}">
                <a16:creationId xmlns:a16="http://schemas.microsoft.com/office/drawing/2014/main" id="{E9604668-17CB-4FDD-9ACA-FB676E0B69F1}"/>
              </a:ext>
            </a:extLst>
          </p:cNvPr>
          <p:cNvSpPr txBox="1"/>
          <p:nvPr/>
        </p:nvSpPr>
        <p:spPr>
          <a:xfrm>
            <a:off x="177290" y="149594"/>
            <a:ext cx="4073293" cy="1323439"/>
          </a:xfrm>
          <a:prstGeom prst="rect">
            <a:avLst/>
          </a:prstGeom>
          <a:noFill/>
        </p:spPr>
        <p:txBody>
          <a:bodyPr wrap="square" rtlCol="0">
            <a:spAutoFit/>
          </a:bodyPr>
          <a:lstStyle/>
          <a:p>
            <a:pPr algn="ctr"/>
            <a:r>
              <a:rPr lang="en-GB" sz="4000" b="1" i="1" spc="-150" dirty="0">
                <a:solidFill>
                  <a:schemeClr val="bg1"/>
                </a:solidFill>
                <a:latin typeface="Montserrat" charset="0"/>
                <a:ea typeface="Montserrat" charset="0"/>
                <a:cs typeface="Montserrat" charset="0"/>
              </a:rPr>
              <a:t>Custom Pro (Dev) Compositions </a:t>
            </a:r>
          </a:p>
        </p:txBody>
      </p:sp>
      <p:sp>
        <p:nvSpPr>
          <p:cNvPr id="5" name="Text Placeholder 6">
            <a:extLst>
              <a:ext uri="{FF2B5EF4-FFF2-40B4-BE49-F238E27FC236}">
                <a16:creationId xmlns:a16="http://schemas.microsoft.com/office/drawing/2014/main" id="{10A40FC6-9210-4744-ACAF-14C02C8D5D9C}"/>
              </a:ext>
            </a:extLst>
          </p:cNvPr>
          <p:cNvSpPr txBox="1">
            <a:spLocks/>
          </p:cNvSpPr>
          <p:nvPr/>
        </p:nvSpPr>
        <p:spPr>
          <a:xfrm>
            <a:off x="5592847" y="5597655"/>
            <a:ext cx="5830000" cy="63528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spc="-150" dirty="0">
                <a:solidFill>
                  <a:schemeClr val="accent3"/>
                </a:solidFill>
                <a:latin typeface="Montserrat" charset="0"/>
                <a:ea typeface="Montserrat" charset="0"/>
                <a:cs typeface="Montserrat" charset="0"/>
              </a:rPr>
              <a:t>Business App Summit 2019: Microsoft PowerApps: Building and Extending Applications</a:t>
            </a:r>
          </a:p>
        </p:txBody>
      </p:sp>
      <p:pic>
        <p:nvPicPr>
          <p:cNvPr id="6" name="Picture 5">
            <a:extLst>
              <a:ext uri="{FF2B5EF4-FFF2-40B4-BE49-F238E27FC236}">
                <a16:creationId xmlns:a16="http://schemas.microsoft.com/office/drawing/2014/main" id="{A3F70846-F2B7-46A7-9F01-AFD89D975855}"/>
              </a:ext>
            </a:extLst>
          </p:cNvPr>
          <p:cNvPicPr>
            <a:picLocks noChangeAspect="1"/>
          </p:cNvPicPr>
          <p:nvPr/>
        </p:nvPicPr>
        <p:blipFill>
          <a:blip r:embed="rId3"/>
          <a:stretch>
            <a:fillRect/>
          </a:stretch>
        </p:blipFill>
        <p:spPr>
          <a:xfrm>
            <a:off x="5661771" y="942702"/>
            <a:ext cx="5659200" cy="4365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4467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r>
              <a:rPr lang="en-GB" sz="4000" b="1" i="1" spc="-150" dirty="0">
                <a:solidFill>
                  <a:schemeClr val="accent3"/>
                </a:solidFill>
                <a:latin typeface="Montserrat" charset="0"/>
                <a:ea typeface="Montserrat" charset="0"/>
                <a:cs typeface="Montserrat" charset="0"/>
              </a:rPr>
              <a:t>Two Types of Components</a:t>
            </a:r>
            <a:endParaRPr lang="id-ID" sz="4000" b="1" i="1" spc="-150" dirty="0">
              <a:solidFill>
                <a:schemeClr val="accent3"/>
              </a:solidFill>
              <a:latin typeface="Montserrat" charset="0"/>
              <a:ea typeface="Montserrat" charset="0"/>
              <a:cs typeface="Montserrat" charset="0"/>
            </a:endParaRPr>
          </a:p>
        </p:txBody>
      </p:sp>
      <p:sp>
        <p:nvSpPr>
          <p:cNvPr id="13" name="Text Placeholder 6">
            <a:extLst>
              <a:ext uri="{FF2B5EF4-FFF2-40B4-BE49-F238E27FC236}">
                <a16:creationId xmlns:a16="http://schemas.microsoft.com/office/drawing/2014/main" id="{6E798E1C-2F05-46F0-90F7-02C5EEC9D311}"/>
              </a:ext>
            </a:extLst>
          </p:cNvPr>
          <p:cNvSpPr txBox="1">
            <a:spLocks/>
          </p:cNvSpPr>
          <p:nvPr/>
        </p:nvSpPr>
        <p:spPr>
          <a:xfrm>
            <a:off x="440716" y="1596463"/>
            <a:ext cx="11582961" cy="10850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spc="-150" dirty="0">
                <a:solidFill>
                  <a:prstClr val="white"/>
                </a:solidFill>
                <a:latin typeface="Montserrat" charset="0"/>
                <a:ea typeface="Montserrat" charset="0"/>
                <a:cs typeface="Montserrat" charset="0"/>
              </a:rPr>
              <a:t>An </a:t>
            </a:r>
            <a:r>
              <a:rPr lang="en-US" sz="2400" b="1" spc="-150" dirty="0">
                <a:solidFill>
                  <a:schemeClr val="accent3"/>
                </a:solidFill>
                <a:latin typeface="Montserrat" charset="0"/>
                <a:ea typeface="Montserrat" charset="0"/>
                <a:cs typeface="Montserrat" charset="0"/>
              </a:rPr>
              <a:t>extensibility</a:t>
            </a:r>
            <a:r>
              <a:rPr lang="en-US" sz="2400" b="1" spc="-150" dirty="0">
                <a:solidFill>
                  <a:prstClr val="white"/>
                </a:solidFill>
                <a:latin typeface="Montserrat" charset="0"/>
                <a:ea typeface="Montserrat" charset="0"/>
                <a:cs typeface="Montserrat" charset="0"/>
              </a:rPr>
              <a:t> Framework for </a:t>
            </a:r>
            <a:r>
              <a:rPr lang="en-US" sz="2400" b="1" spc="-150" dirty="0">
                <a:solidFill>
                  <a:schemeClr val="accent3"/>
                </a:solidFill>
                <a:latin typeface="Montserrat" charset="0"/>
                <a:ea typeface="Montserrat" charset="0"/>
                <a:cs typeface="Montserrat" charset="0"/>
              </a:rPr>
              <a:t>professional developer </a:t>
            </a:r>
            <a:r>
              <a:rPr lang="en-US" sz="2400" b="1" spc="-150" dirty="0">
                <a:solidFill>
                  <a:prstClr val="white"/>
                </a:solidFill>
                <a:latin typeface="Montserrat" charset="0"/>
                <a:ea typeface="Montserrat" charset="0"/>
                <a:cs typeface="Montserrat" charset="0"/>
              </a:rPr>
              <a:t>to create custom component and </a:t>
            </a:r>
            <a:r>
              <a:rPr lang="en-US" sz="2400" b="1" spc="-150" dirty="0">
                <a:solidFill>
                  <a:schemeClr val="accent3"/>
                </a:solidFill>
                <a:latin typeface="Montserrat" charset="0"/>
                <a:ea typeface="Montserrat" charset="0"/>
                <a:cs typeface="Montserrat" charset="0"/>
              </a:rPr>
              <a:t>user experiences </a:t>
            </a:r>
            <a:r>
              <a:rPr lang="en-US" sz="2400" b="1" spc="-150" dirty="0">
                <a:solidFill>
                  <a:prstClr val="white"/>
                </a:solidFill>
                <a:latin typeface="Montserrat" charset="0"/>
                <a:ea typeface="Montserrat" charset="0"/>
                <a:cs typeface="Montserrat" charset="0"/>
              </a:rPr>
              <a:t>to be </a:t>
            </a:r>
            <a:r>
              <a:rPr lang="en-US" sz="2400" b="1" spc="-150" dirty="0">
                <a:solidFill>
                  <a:schemeClr val="accent3"/>
                </a:solidFill>
                <a:latin typeface="Montserrat" charset="0"/>
                <a:ea typeface="Montserrat" charset="0"/>
                <a:cs typeface="Montserrat" charset="0"/>
              </a:rPr>
              <a:t>leveraged by citizen developers:</a:t>
            </a:r>
          </a:p>
        </p:txBody>
      </p:sp>
      <p:grpSp>
        <p:nvGrpSpPr>
          <p:cNvPr id="14" name="Group 13">
            <a:extLst>
              <a:ext uri="{FF2B5EF4-FFF2-40B4-BE49-F238E27FC236}">
                <a16:creationId xmlns:a16="http://schemas.microsoft.com/office/drawing/2014/main" id="{EE9C5247-11B9-4316-AB4C-20E35F7544F1}"/>
              </a:ext>
            </a:extLst>
          </p:cNvPr>
          <p:cNvGrpSpPr/>
          <p:nvPr/>
        </p:nvGrpSpPr>
        <p:grpSpPr>
          <a:xfrm>
            <a:off x="7839657" y="3148239"/>
            <a:ext cx="1198728" cy="1085082"/>
            <a:chOff x="2446019" y="331046"/>
            <a:chExt cx="1828800" cy="1828800"/>
          </a:xfrm>
        </p:grpSpPr>
        <p:sp>
          <p:nvSpPr>
            <p:cNvPr id="15" name="Rectangle 14">
              <a:extLst>
                <a:ext uri="{FF2B5EF4-FFF2-40B4-BE49-F238E27FC236}">
                  <a16:creationId xmlns:a16="http://schemas.microsoft.com/office/drawing/2014/main" id="{FF7E20E3-6557-482C-B43C-5491A8A494BC}"/>
                </a:ext>
              </a:extLst>
            </p:cNvPr>
            <p:cNvSpPr/>
            <p:nvPr/>
          </p:nvSpPr>
          <p:spPr>
            <a:xfrm>
              <a:off x="2446019" y="331046"/>
              <a:ext cx="1828800" cy="1828800"/>
            </a:xfrm>
            <a:prstGeom prst="rect">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16" name="TextBox 15">
              <a:extLst>
                <a:ext uri="{FF2B5EF4-FFF2-40B4-BE49-F238E27FC236}">
                  <a16:creationId xmlns:a16="http://schemas.microsoft.com/office/drawing/2014/main" id="{6B5A71CF-3CEB-49A4-8A71-303C0EE955B9}"/>
                </a:ext>
              </a:extLst>
            </p:cNvPr>
            <p:cNvSpPr txBox="1"/>
            <p:nvPr/>
          </p:nvSpPr>
          <p:spPr>
            <a:xfrm>
              <a:off x="2446019" y="331046"/>
              <a:ext cx="1828800" cy="1828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Configuration</a:t>
              </a:r>
            </a:p>
          </p:txBody>
        </p:sp>
      </p:grpSp>
      <p:grpSp>
        <p:nvGrpSpPr>
          <p:cNvPr id="17" name="Group 16">
            <a:extLst>
              <a:ext uri="{FF2B5EF4-FFF2-40B4-BE49-F238E27FC236}">
                <a16:creationId xmlns:a16="http://schemas.microsoft.com/office/drawing/2014/main" id="{02C891CC-05A0-420F-BDC7-F7D542EBCE49}"/>
              </a:ext>
            </a:extLst>
          </p:cNvPr>
          <p:cNvGrpSpPr/>
          <p:nvPr/>
        </p:nvGrpSpPr>
        <p:grpSpPr>
          <a:xfrm>
            <a:off x="968433" y="3148239"/>
            <a:ext cx="1198728" cy="1085082"/>
            <a:chOff x="2446019" y="331046"/>
            <a:chExt cx="1828800" cy="1828800"/>
          </a:xfrm>
        </p:grpSpPr>
        <p:sp>
          <p:nvSpPr>
            <p:cNvPr id="18" name="Rectangle 17">
              <a:extLst>
                <a:ext uri="{FF2B5EF4-FFF2-40B4-BE49-F238E27FC236}">
                  <a16:creationId xmlns:a16="http://schemas.microsoft.com/office/drawing/2014/main" id="{21482D79-C6FC-4871-A9B8-0890927FA45C}"/>
                </a:ext>
              </a:extLst>
            </p:cNvPr>
            <p:cNvSpPr/>
            <p:nvPr/>
          </p:nvSpPr>
          <p:spPr>
            <a:xfrm>
              <a:off x="2446019" y="331046"/>
              <a:ext cx="1828800" cy="1828800"/>
            </a:xfrm>
            <a:prstGeom prst="rect">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19" name="TextBox 18">
              <a:extLst>
                <a:ext uri="{FF2B5EF4-FFF2-40B4-BE49-F238E27FC236}">
                  <a16:creationId xmlns:a16="http://schemas.microsoft.com/office/drawing/2014/main" id="{38F324B0-9AC2-414E-807A-CAEEAD2EB610}"/>
                </a:ext>
              </a:extLst>
            </p:cNvPr>
            <p:cNvSpPr txBox="1"/>
            <p:nvPr/>
          </p:nvSpPr>
          <p:spPr>
            <a:xfrm>
              <a:off x="2446019" y="331046"/>
              <a:ext cx="1828800" cy="1828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Conception</a:t>
              </a:r>
            </a:p>
          </p:txBody>
        </p:sp>
      </p:grpSp>
      <p:grpSp>
        <p:nvGrpSpPr>
          <p:cNvPr id="20" name="Group 19">
            <a:extLst>
              <a:ext uri="{FF2B5EF4-FFF2-40B4-BE49-F238E27FC236}">
                <a16:creationId xmlns:a16="http://schemas.microsoft.com/office/drawing/2014/main" id="{12327336-B7C8-4AC0-8C9C-B86B2E5F98E8}"/>
              </a:ext>
            </a:extLst>
          </p:cNvPr>
          <p:cNvGrpSpPr/>
          <p:nvPr/>
        </p:nvGrpSpPr>
        <p:grpSpPr>
          <a:xfrm>
            <a:off x="3258841" y="3148239"/>
            <a:ext cx="1198728" cy="1085082"/>
            <a:chOff x="2446019" y="331046"/>
            <a:chExt cx="1828800" cy="1828800"/>
          </a:xfrm>
        </p:grpSpPr>
        <p:sp>
          <p:nvSpPr>
            <p:cNvPr id="21" name="Rectangle 20">
              <a:extLst>
                <a:ext uri="{FF2B5EF4-FFF2-40B4-BE49-F238E27FC236}">
                  <a16:creationId xmlns:a16="http://schemas.microsoft.com/office/drawing/2014/main" id="{693BCC59-F196-486B-B505-E87A57F68BDC}"/>
                </a:ext>
              </a:extLst>
            </p:cNvPr>
            <p:cNvSpPr/>
            <p:nvPr/>
          </p:nvSpPr>
          <p:spPr>
            <a:xfrm>
              <a:off x="2446019" y="331046"/>
              <a:ext cx="1828800" cy="1828800"/>
            </a:xfrm>
            <a:prstGeom prst="rect">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22" name="TextBox 21">
              <a:extLst>
                <a:ext uri="{FF2B5EF4-FFF2-40B4-BE49-F238E27FC236}">
                  <a16:creationId xmlns:a16="http://schemas.microsoft.com/office/drawing/2014/main" id="{789EC1E5-CD1C-45A6-9537-8DE9F28E7ADE}"/>
                </a:ext>
              </a:extLst>
            </p:cNvPr>
            <p:cNvSpPr txBox="1"/>
            <p:nvPr/>
          </p:nvSpPr>
          <p:spPr>
            <a:xfrm>
              <a:off x="2446019" y="331046"/>
              <a:ext cx="1828800" cy="1828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dirty="0">
                  <a:solidFill>
                    <a:srgbClr val="FFFFFF"/>
                  </a:solidFill>
                </a:rPr>
                <a:t>P</a:t>
              </a:r>
              <a:r>
                <a:rPr lang="en-US" sz="1200" kern="1200" dirty="0">
                  <a:solidFill>
                    <a:srgbClr val="FFFFFF"/>
                  </a:solidFill>
                </a:rPr>
                <a:t>ackaging</a:t>
              </a:r>
            </a:p>
          </p:txBody>
        </p:sp>
      </p:grpSp>
      <p:grpSp>
        <p:nvGrpSpPr>
          <p:cNvPr id="23" name="Group 22">
            <a:extLst>
              <a:ext uri="{FF2B5EF4-FFF2-40B4-BE49-F238E27FC236}">
                <a16:creationId xmlns:a16="http://schemas.microsoft.com/office/drawing/2014/main" id="{3F501D44-EC4F-46D2-AECA-8A576D56567D}"/>
              </a:ext>
            </a:extLst>
          </p:cNvPr>
          <p:cNvGrpSpPr/>
          <p:nvPr/>
        </p:nvGrpSpPr>
        <p:grpSpPr>
          <a:xfrm>
            <a:off x="5549249" y="3148239"/>
            <a:ext cx="1198728" cy="1085082"/>
            <a:chOff x="2446019" y="331046"/>
            <a:chExt cx="1828800" cy="1828800"/>
          </a:xfrm>
        </p:grpSpPr>
        <p:sp>
          <p:nvSpPr>
            <p:cNvPr id="24" name="Rectangle 23">
              <a:extLst>
                <a:ext uri="{FF2B5EF4-FFF2-40B4-BE49-F238E27FC236}">
                  <a16:creationId xmlns:a16="http://schemas.microsoft.com/office/drawing/2014/main" id="{81BA682B-53A6-496F-80F0-AAEA81490718}"/>
                </a:ext>
              </a:extLst>
            </p:cNvPr>
            <p:cNvSpPr/>
            <p:nvPr/>
          </p:nvSpPr>
          <p:spPr>
            <a:xfrm>
              <a:off x="2446019" y="331046"/>
              <a:ext cx="1828800" cy="1828800"/>
            </a:xfrm>
            <a:prstGeom prst="rect">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25" name="TextBox 24">
              <a:extLst>
                <a:ext uri="{FF2B5EF4-FFF2-40B4-BE49-F238E27FC236}">
                  <a16:creationId xmlns:a16="http://schemas.microsoft.com/office/drawing/2014/main" id="{75CC947F-E022-4F22-A3EA-778C02C15610}"/>
                </a:ext>
              </a:extLst>
            </p:cNvPr>
            <p:cNvSpPr txBox="1"/>
            <p:nvPr/>
          </p:nvSpPr>
          <p:spPr>
            <a:xfrm>
              <a:off x="2446019" y="331046"/>
              <a:ext cx="1828800" cy="1828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Installation</a:t>
              </a:r>
            </a:p>
          </p:txBody>
        </p:sp>
      </p:grpSp>
      <p:grpSp>
        <p:nvGrpSpPr>
          <p:cNvPr id="26" name="Group 25">
            <a:extLst>
              <a:ext uri="{FF2B5EF4-FFF2-40B4-BE49-F238E27FC236}">
                <a16:creationId xmlns:a16="http://schemas.microsoft.com/office/drawing/2014/main" id="{A9F13C15-FA88-4160-87B6-AC65353A856F}"/>
              </a:ext>
            </a:extLst>
          </p:cNvPr>
          <p:cNvGrpSpPr/>
          <p:nvPr/>
        </p:nvGrpSpPr>
        <p:grpSpPr>
          <a:xfrm>
            <a:off x="10130065" y="3148239"/>
            <a:ext cx="1198728" cy="1085082"/>
            <a:chOff x="2446019" y="331046"/>
            <a:chExt cx="1828800" cy="1828800"/>
          </a:xfrm>
        </p:grpSpPr>
        <p:sp>
          <p:nvSpPr>
            <p:cNvPr id="27" name="Rectangle 26">
              <a:extLst>
                <a:ext uri="{FF2B5EF4-FFF2-40B4-BE49-F238E27FC236}">
                  <a16:creationId xmlns:a16="http://schemas.microsoft.com/office/drawing/2014/main" id="{C151B474-FDED-4F65-84AD-1E4BD036D116}"/>
                </a:ext>
              </a:extLst>
            </p:cNvPr>
            <p:cNvSpPr/>
            <p:nvPr/>
          </p:nvSpPr>
          <p:spPr>
            <a:xfrm>
              <a:off x="2446019" y="331046"/>
              <a:ext cx="1828800" cy="1828800"/>
            </a:xfrm>
            <a:prstGeom prst="rect">
              <a:avLst/>
            </a:prstGeom>
            <a:solidFill>
              <a:schemeClr val="accent3"/>
            </a:solidFill>
            <a:effectLst/>
          </p:spPr>
          <p:style>
            <a:lnRef idx="0">
              <a:schemeClr val="lt1">
                <a:hueOff val="0"/>
                <a:satOff val="0"/>
                <a:lumOff val="0"/>
                <a:alphaOff val="0"/>
              </a:schemeClr>
            </a:lnRef>
            <a:fillRef idx="3">
              <a:scrgbClr r="0" g="0" b="0"/>
            </a:fillRef>
            <a:effectRef idx="2">
              <a:scrgbClr r="0" g="0" b="0"/>
            </a:effectRef>
            <a:fontRef idx="minor">
              <a:schemeClr val="lt1"/>
            </a:fontRef>
          </p:style>
        </p:sp>
        <p:sp>
          <p:nvSpPr>
            <p:cNvPr id="28" name="TextBox 27">
              <a:extLst>
                <a:ext uri="{FF2B5EF4-FFF2-40B4-BE49-F238E27FC236}">
                  <a16:creationId xmlns:a16="http://schemas.microsoft.com/office/drawing/2014/main" id="{72CE5481-7CDF-46DD-B310-BBB9D3BAE091}"/>
                </a:ext>
              </a:extLst>
            </p:cNvPr>
            <p:cNvSpPr txBox="1"/>
            <p:nvPr/>
          </p:nvSpPr>
          <p:spPr>
            <a:xfrm>
              <a:off x="2446019" y="331046"/>
              <a:ext cx="1828800" cy="1828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br>
                <a:rPr lang="en-US" sz="1200" kern="1200" dirty="0">
                  <a:solidFill>
                    <a:srgbClr val="FFFFFF"/>
                  </a:solidFill>
                </a:rPr>
              </a:br>
              <a:br>
                <a:rPr lang="en-US" sz="1200" kern="1200" dirty="0">
                  <a:solidFill>
                    <a:srgbClr val="FFFFFF"/>
                  </a:solidFill>
                </a:rPr>
              </a:br>
              <a:br>
                <a:rPr lang="en-US" sz="1200" kern="1200" dirty="0">
                  <a:solidFill>
                    <a:srgbClr val="FFFFFF"/>
                  </a:solidFill>
                </a:rPr>
              </a:br>
              <a:br>
                <a:rPr lang="en-US" sz="1200" kern="1200" dirty="0">
                  <a:solidFill>
                    <a:srgbClr val="FFFFFF"/>
                  </a:solidFill>
                </a:rPr>
              </a:br>
              <a:r>
                <a:rPr lang="en-US" sz="1200" kern="1200" dirty="0">
                  <a:solidFill>
                    <a:srgbClr val="FFFFFF"/>
                  </a:solidFill>
                </a:rPr>
                <a:t>Client Rendering</a:t>
              </a:r>
            </a:p>
          </p:txBody>
        </p:sp>
      </p:grpSp>
      <p:pic>
        <p:nvPicPr>
          <p:cNvPr id="10" name="Graphic 9" descr="Box with solid fill">
            <a:extLst>
              <a:ext uri="{FF2B5EF4-FFF2-40B4-BE49-F238E27FC236}">
                <a16:creationId xmlns:a16="http://schemas.microsoft.com/office/drawing/2014/main" id="{FBB7DB01-D12A-4A63-9D5E-D242B2B20A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69243" y="3129219"/>
            <a:ext cx="773529" cy="773529"/>
          </a:xfrm>
          <a:prstGeom prst="rect">
            <a:avLst/>
          </a:prstGeom>
        </p:spPr>
      </p:pic>
      <p:pic>
        <p:nvPicPr>
          <p:cNvPr id="30" name="Graphic 29" descr="Gears with solid fill">
            <a:extLst>
              <a:ext uri="{FF2B5EF4-FFF2-40B4-BE49-F238E27FC236}">
                <a16:creationId xmlns:a16="http://schemas.microsoft.com/office/drawing/2014/main" id="{52C9D34C-A3ED-4321-8E70-E861C3F082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2021" y="3129219"/>
            <a:ext cx="774000" cy="774000"/>
          </a:xfrm>
          <a:prstGeom prst="rect">
            <a:avLst/>
          </a:prstGeom>
        </p:spPr>
      </p:pic>
      <p:pic>
        <p:nvPicPr>
          <p:cNvPr id="32" name="Graphic 31" descr="Thought bubble with solid fill">
            <a:extLst>
              <a:ext uri="{FF2B5EF4-FFF2-40B4-BE49-F238E27FC236}">
                <a16:creationId xmlns:a16="http://schemas.microsoft.com/office/drawing/2014/main" id="{21EC0473-1FF2-4681-9F7C-414BF26E1B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0797" y="3129219"/>
            <a:ext cx="774000" cy="774000"/>
          </a:xfrm>
          <a:prstGeom prst="rect">
            <a:avLst/>
          </a:prstGeom>
        </p:spPr>
      </p:pic>
      <p:pic>
        <p:nvPicPr>
          <p:cNvPr id="34" name="Graphic 33" descr="Tablet with solid fill">
            <a:extLst>
              <a:ext uri="{FF2B5EF4-FFF2-40B4-BE49-F238E27FC236}">
                <a16:creationId xmlns:a16="http://schemas.microsoft.com/office/drawing/2014/main" id="{84FFE5F4-7FAA-45B0-9E1B-A14A92E5B4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72229" y="3129219"/>
            <a:ext cx="914400" cy="914400"/>
          </a:xfrm>
          <a:prstGeom prst="rect">
            <a:avLst/>
          </a:prstGeom>
        </p:spPr>
      </p:pic>
      <p:pic>
        <p:nvPicPr>
          <p:cNvPr id="36" name="Graphic 35" descr="Aperture with solid fill">
            <a:extLst>
              <a:ext uri="{FF2B5EF4-FFF2-40B4-BE49-F238E27FC236}">
                <a16:creationId xmlns:a16="http://schemas.microsoft.com/office/drawing/2014/main" id="{4F151380-4663-480D-8FB4-0E4F70FE1B7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61613" y="3129219"/>
            <a:ext cx="774000" cy="774000"/>
          </a:xfrm>
          <a:prstGeom prst="rect">
            <a:avLst/>
          </a:prstGeom>
        </p:spPr>
      </p:pic>
      <p:sp>
        <p:nvSpPr>
          <p:cNvPr id="37" name="TextBox 36">
            <a:extLst>
              <a:ext uri="{FF2B5EF4-FFF2-40B4-BE49-F238E27FC236}">
                <a16:creationId xmlns:a16="http://schemas.microsoft.com/office/drawing/2014/main" id="{2C806FB6-959D-4CE8-9F7C-1F9EC2A94136}"/>
              </a:ext>
            </a:extLst>
          </p:cNvPr>
          <p:cNvSpPr txBox="1"/>
          <p:nvPr/>
        </p:nvSpPr>
        <p:spPr>
          <a:xfrm>
            <a:off x="723115" y="4463603"/>
            <a:ext cx="1689364" cy="1174809"/>
          </a:xfrm>
          <a:prstGeom prst="rect">
            <a:avLst/>
          </a:prstGeom>
          <a:noFill/>
        </p:spPr>
        <p:txBody>
          <a:bodyPr wrap="square" rtlCol="0">
            <a:spAutoFit/>
          </a:bodyPr>
          <a:lstStyle/>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dirty="0">
                <a:solidFill>
                  <a:schemeClr val="bg1">
                    <a:lumMod val="65000"/>
                  </a:schemeClr>
                </a:solidFill>
                <a:cs typeface="Aharoni" panose="02010803020104030203" pitchFamily="2" charset="-79"/>
              </a:rPr>
              <a:t>Using full HTML, JavaScript, React.. to create custom UI.</a:t>
            </a:r>
          </a:p>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dirty="0">
                <a:solidFill>
                  <a:schemeClr val="bg1">
                    <a:lumMod val="65000"/>
                  </a:schemeClr>
                </a:solidFill>
                <a:cs typeface="Aharoni" panose="02010803020104030203" pitchFamily="2" charset="-79"/>
              </a:rPr>
              <a:t>Access to an extensive API Surface.</a:t>
            </a:r>
          </a:p>
        </p:txBody>
      </p:sp>
      <p:sp>
        <p:nvSpPr>
          <p:cNvPr id="38" name="TextBox 37">
            <a:extLst>
              <a:ext uri="{FF2B5EF4-FFF2-40B4-BE49-F238E27FC236}">
                <a16:creationId xmlns:a16="http://schemas.microsoft.com/office/drawing/2014/main" id="{0813523F-95ED-437B-AB4A-62AD8DC1712F}"/>
              </a:ext>
            </a:extLst>
          </p:cNvPr>
          <p:cNvSpPr txBox="1"/>
          <p:nvPr/>
        </p:nvSpPr>
        <p:spPr>
          <a:xfrm>
            <a:off x="3011325" y="4463603"/>
            <a:ext cx="1689364" cy="691600"/>
          </a:xfrm>
          <a:prstGeom prst="rect">
            <a:avLst/>
          </a:prstGeom>
          <a:noFill/>
        </p:spPr>
        <p:txBody>
          <a:bodyPr wrap="square" rtlCol="0">
            <a:spAutoFit/>
          </a:bodyPr>
          <a:lstStyle/>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dirty="0">
                <a:solidFill>
                  <a:schemeClr val="bg1">
                    <a:lumMod val="65000"/>
                  </a:schemeClr>
                </a:solidFill>
                <a:cs typeface="Aharoni" panose="02010803020104030203" pitchFamily="2" charset="-79"/>
              </a:rPr>
              <a:t>PowerApps CLI (Managed &amp; </a:t>
            </a:r>
            <a:r>
              <a:rPr lang="en-US" sz="1200" dirty="0" err="1">
                <a:solidFill>
                  <a:schemeClr val="bg1">
                    <a:lumMod val="65000"/>
                  </a:schemeClr>
                </a:solidFill>
                <a:cs typeface="Aharoni" panose="02010803020104030203" pitchFamily="2" charset="-79"/>
              </a:rPr>
              <a:t>UnManaged</a:t>
            </a:r>
            <a:r>
              <a:rPr lang="en-US" sz="1200" dirty="0">
                <a:solidFill>
                  <a:schemeClr val="bg1">
                    <a:lumMod val="65000"/>
                  </a:schemeClr>
                </a:solidFill>
                <a:cs typeface="Aharoni" panose="02010803020104030203" pitchFamily="2" charset="-79"/>
              </a:rPr>
              <a:t>).</a:t>
            </a:r>
          </a:p>
        </p:txBody>
      </p:sp>
      <p:sp>
        <p:nvSpPr>
          <p:cNvPr id="39" name="TextBox 38">
            <a:extLst>
              <a:ext uri="{FF2B5EF4-FFF2-40B4-BE49-F238E27FC236}">
                <a16:creationId xmlns:a16="http://schemas.microsoft.com/office/drawing/2014/main" id="{C096B019-B8A8-4F2D-9DFB-B1DE8D140A6A}"/>
              </a:ext>
            </a:extLst>
          </p:cNvPr>
          <p:cNvSpPr txBox="1"/>
          <p:nvPr/>
        </p:nvSpPr>
        <p:spPr>
          <a:xfrm>
            <a:off x="5297853" y="4463603"/>
            <a:ext cx="1689364" cy="1377941"/>
          </a:xfrm>
          <a:prstGeom prst="rect">
            <a:avLst/>
          </a:prstGeom>
          <a:noFill/>
        </p:spPr>
        <p:txBody>
          <a:bodyPr wrap="square" rtlCol="0">
            <a:spAutoFit/>
          </a:bodyPr>
          <a:lstStyle/>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dirty="0">
                <a:solidFill>
                  <a:schemeClr val="bg1">
                    <a:lumMod val="65000"/>
                  </a:schemeClr>
                </a:solidFill>
                <a:cs typeface="Aharoni" panose="02010803020104030203" pitchFamily="2" charset="-79"/>
              </a:rPr>
              <a:t>Rich ecosystem of re-usable, accessible, and performant UI component.</a:t>
            </a:r>
          </a:p>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dirty="0">
                <a:solidFill>
                  <a:schemeClr val="bg1">
                    <a:lumMod val="65000"/>
                  </a:schemeClr>
                </a:solidFill>
                <a:cs typeface="Aharoni" panose="02010803020104030203" pitchFamily="2" charset="-79"/>
              </a:rPr>
              <a:t>Import into Dataverse Environment</a:t>
            </a:r>
          </a:p>
        </p:txBody>
      </p:sp>
      <p:sp>
        <p:nvSpPr>
          <p:cNvPr id="40" name="TextBox 39">
            <a:extLst>
              <a:ext uri="{FF2B5EF4-FFF2-40B4-BE49-F238E27FC236}">
                <a16:creationId xmlns:a16="http://schemas.microsoft.com/office/drawing/2014/main" id="{B215D30F-06AF-4174-86CE-D3BB7FBA335E}"/>
              </a:ext>
            </a:extLst>
          </p:cNvPr>
          <p:cNvSpPr txBox="1"/>
          <p:nvPr/>
        </p:nvSpPr>
        <p:spPr>
          <a:xfrm>
            <a:off x="7584381" y="4463603"/>
            <a:ext cx="1689364" cy="488467"/>
          </a:xfrm>
          <a:prstGeom prst="rect">
            <a:avLst/>
          </a:prstGeom>
          <a:noFill/>
        </p:spPr>
        <p:txBody>
          <a:bodyPr wrap="square" rtlCol="0">
            <a:spAutoFit/>
          </a:bodyPr>
          <a:lstStyle/>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dirty="0">
                <a:solidFill>
                  <a:schemeClr val="bg1">
                    <a:lumMod val="65000"/>
                  </a:schemeClr>
                </a:solidFill>
                <a:cs typeface="Aharoni" panose="02010803020104030203" pitchFamily="2" charset="-79"/>
              </a:rPr>
              <a:t>Configurable by Makers</a:t>
            </a:r>
          </a:p>
        </p:txBody>
      </p:sp>
      <p:sp>
        <p:nvSpPr>
          <p:cNvPr id="41" name="TextBox 40">
            <a:extLst>
              <a:ext uri="{FF2B5EF4-FFF2-40B4-BE49-F238E27FC236}">
                <a16:creationId xmlns:a16="http://schemas.microsoft.com/office/drawing/2014/main" id="{D2827AB2-89A1-447A-8221-CA2F12C629FA}"/>
              </a:ext>
            </a:extLst>
          </p:cNvPr>
          <p:cNvSpPr txBox="1"/>
          <p:nvPr/>
        </p:nvSpPr>
        <p:spPr>
          <a:xfrm>
            <a:off x="9954542" y="4463603"/>
            <a:ext cx="1689364" cy="1251753"/>
          </a:xfrm>
          <a:prstGeom prst="rect">
            <a:avLst/>
          </a:prstGeom>
          <a:noFill/>
        </p:spPr>
        <p:txBody>
          <a:bodyPr wrap="square" rtlCol="0">
            <a:spAutoFit/>
          </a:bodyPr>
          <a:lstStyle/>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dirty="0">
                <a:solidFill>
                  <a:schemeClr val="bg1">
                    <a:lumMod val="65000"/>
                  </a:schemeClr>
                </a:solidFill>
                <a:cs typeface="Aharoni" panose="02010803020104030203" pitchFamily="2" charset="-79"/>
              </a:rPr>
              <a:t>Both App + Portal</a:t>
            </a:r>
          </a:p>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dirty="0">
                <a:solidFill>
                  <a:schemeClr val="bg1">
                    <a:lumMod val="65000"/>
                  </a:schemeClr>
                </a:solidFill>
                <a:cs typeface="Aharoni" panose="02010803020104030203" pitchFamily="2" charset="-79"/>
              </a:rPr>
              <a:t>Adapts according to the configuration</a:t>
            </a:r>
          </a:p>
          <a:p>
            <a:pPr marL="146300" marR="0" lvl="0" indent="-146300" algn="just" defTabSz="914400"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200" dirty="0">
                <a:solidFill>
                  <a:schemeClr val="bg1">
                    <a:lumMod val="65000"/>
                  </a:schemeClr>
                </a:solidFill>
                <a:cs typeface="Aharoni" panose="02010803020104030203" pitchFamily="2" charset="-79"/>
              </a:rPr>
              <a:t>Improves performance</a:t>
            </a:r>
          </a:p>
        </p:txBody>
      </p:sp>
    </p:spTree>
    <p:extLst>
      <p:ext uri="{BB962C8B-B14F-4D97-AF65-F5344CB8AC3E}">
        <p14:creationId xmlns:p14="http://schemas.microsoft.com/office/powerpoint/2010/main" val="265024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r>
              <a:rPr lang="en-GB" sz="4000" b="1" i="1" spc="-150" dirty="0">
                <a:solidFill>
                  <a:schemeClr val="accent3"/>
                </a:solidFill>
                <a:latin typeface="Montserrat" charset="0"/>
                <a:ea typeface="Montserrat" charset="0"/>
                <a:cs typeface="Montserrat" charset="0"/>
              </a:rPr>
              <a:t>Examples</a:t>
            </a:r>
            <a:endParaRPr lang="id-ID" sz="4000" b="1" i="1" spc="-150" dirty="0">
              <a:solidFill>
                <a:schemeClr val="accent3"/>
              </a:solidFill>
              <a:latin typeface="Montserrat" charset="0"/>
              <a:ea typeface="Montserrat" charset="0"/>
              <a:cs typeface="Montserrat" charset="0"/>
            </a:endParaRPr>
          </a:p>
        </p:txBody>
      </p:sp>
      <p:pic>
        <p:nvPicPr>
          <p:cNvPr id="29" name="Picture 2" descr="alt text">
            <a:extLst>
              <a:ext uri="{FF2B5EF4-FFF2-40B4-BE49-F238E27FC236}">
                <a16:creationId xmlns:a16="http://schemas.microsoft.com/office/drawing/2014/main" id="{F4F09F29-859D-4A53-B308-8120578F19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17"/>
          <a:stretch/>
        </p:blipFill>
        <p:spPr bwMode="auto">
          <a:xfrm>
            <a:off x="8697194" y="1338328"/>
            <a:ext cx="3008491" cy="49738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1" name="Picture 4" descr="Phone Number By Country">
            <a:extLst>
              <a:ext uri="{FF2B5EF4-FFF2-40B4-BE49-F238E27FC236}">
                <a16:creationId xmlns:a16="http://schemas.microsoft.com/office/drawing/2014/main" id="{E99BACF0-6F5A-4C47-98B3-BDF695CF54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115" y="1338328"/>
            <a:ext cx="3473558" cy="19209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3" name="Picture 6" descr="NN Tags">
            <a:extLst>
              <a:ext uri="{FF2B5EF4-FFF2-40B4-BE49-F238E27FC236}">
                <a16:creationId xmlns:a16="http://schemas.microsoft.com/office/drawing/2014/main" id="{A6B97259-E364-4172-8509-BC5F612796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4" t="731" r="940" b="68058"/>
          <a:stretch/>
        </p:blipFill>
        <p:spPr bwMode="auto">
          <a:xfrm>
            <a:off x="5062115" y="3412390"/>
            <a:ext cx="3473558" cy="10459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5" name="Picture 8" descr="Grouped Optionset Control">
            <a:extLst>
              <a:ext uri="{FF2B5EF4-FFF2-40B4-BE49-F238E27FC236}">
                <a16:creationId xmlns:a16="http://schemas.microsoft.com/office/drawing/2014/main" id="{01E4BB84-86A1-48AF-B73F-5E5053EB781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4000" b="303"/>
          <a:stretch/>
        </p:blipFill>
        <p:spPr bwMode="auto">
          <a:xfrm>
            <a:off x="385827" y="1341508"/>
            <a:ext cx="2137645" cy="30301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2" name="Picture 12" descr="Gantt Progress Timeline">
            <a:extLst>
              <a:ext uri="{FF2B5EF4-FFF2-40B4-BE49-F238E27FC236}">
                <a16:creationId xmlns:a16="http://schemas.microsoft.com/office/drawing/2014/main" id="{319BF778-F752-408A-BF06-B14A78A57B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19" t="39395" r="1721" b="2255"/>
          <a:stretch/>
        </p:blipFill>
        <p:spPr bwMode="auto">
          <a:xfrm>
            <a:off x="321876" y="4611466"/>
            <a:ext cx="8213797" cy="17007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3" name="Picture 14" descr="PowerFont">
            <a:extLst>
              <a:ext uri="{FF2B5EF4-FFF2-40B4-BE49-F238E27FC236}">
                <a16:creationId xmlns:a16="http://schemas.microsoft.com/office/drawing/2014/main" id="{DD00CA31-F396-4758-A27D-9D701534D62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98998" y="1338328"/>
            <a:ext cx="2201596" cy="7560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4" name="Picture 16" descr="Barcode Generator">
            <a:extLst>
              <a:ext uri="{FF2B5EF4-FFF2-40B4-BE49-F238E27FC236}">
                <a16:creationId xmlns:a16="http://schemas.microsoft.com/office/drawing/2014/main" id="{9D7F6782-A0CB-4079-9FD9-A2BE5B41942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6955" b="35524"/>
          <a:stretch/>
        </p:blipFill>
        <p:spPr bwMode="auto">
          <a:xfrm>
            <a:off x="2698998" y="2252752"/>
            <a:ext cx="2201596" cy="13277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5" name="Picture 18" descr="French SIREN Validator">
            <a:extLst>
              <a:ext uri="{FF2B5EF4-FFF2-40B4-BE49-F238E27FC236}">
                <a16:creationId xmlns:a16="http://schemas.microsoft.com/office/drawing/2014/main" id="{077638D9-1361-45D5-8E9C-DC6F17D53E7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21848"/>
          <a:stretch/>
        </p:blipFill>
        <p:spPr bwMode="auto">
          <a:xfrm>
            <a:off x="2721454" y="3735663"/>
            <a:ext cx="2179140" cy="6819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2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05C5E-3193-4308-A182-185B5C292DE2}"/>
              </a:ext>
            </a:extLst>
          </p:cNvPr>
          <p:cNvSpPr txBox="1"/>
          <p:nvPr/>
        </p:nvSpPr>
        <p:spPr>
          <a:xfrm>
            <a:off x="483596" y="1471529"/>
            <a:ext cx="407329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4000" b="1" i="1" u="none" strike="noStrike" kern="1200" cap="none" spc="-150" normalizeH="0" baseline="0" noProof="0" dirty="0">
                <a:ln>
                  <a:noFill/>
                </a:ln>
                <a:solidFill>
                  <a:prstClr val="white"/>
                </a:solidFill>
                <a:effectLst/>
                <a:uLnTx/>
                <a:uFillTx/>
                <a:latin typeface="Montserrat" charset="0"/>
                <a:ea typeface="Montserrat" charset="0"/>
                <a:cs typeface="Montserrat" charset="0"/>
              </a:rPr>
              <a:t>Live </a:t>
            </a:r>
            <a:r>
              <a:rPr kumimoji="0" lang="fr-FR" sz="4000" b="1" i="1" u="none" strike="noStrike" kern="1200" cap="none" spc="-150" normalizeH="0" baseline="0" noProof="0" dirty="0" err="1">
                <a:ln>
                  <a:noFill/>
                </a:ln>
                <a:solidFill>
                  <a:prstClr val="white"/>
                </a:solidFill>
                <a:effectLst/>
                <a:uLnTx/>
                <a:uFillTx/>
                <a:latin typeface="Montserrat" charset="0"/>
                <a:ea typeface="Montserrat" charset="0"/>
                <a:cs typeface="Montserrat" charset="0"/>
              </a:rPr>
              <a:t>Demonstration</a:t>
            </a:r>
            <a:endParaRPr kumimoji="0" lang="en-GB" sz="4000" b="1" i="1" u="none" strike="noStrike" kern="1200" cap="none" spc="-150" normalizeH="0" baseline="0" noProof="0" dirty="0">
              <a:ln>
                <a:noFill/>
              </a:ln>
              <a:solidFill>
                <a:prstClr val="white"/>
              </a:solidFill>
              <a:effectLst/>
              <a:uLnTx/>
              <a:uFillTx/>
              <a:latin typeface="Montserrat" charset="0"/>
              <a:ea typeface="Montserrat" charset="0"/>
              <a:cs typeface="Montserrat" charset="0"/>
            </a:endParaRPr>
          </a:p>
        </p:txBody>
      </p:sp>
      <p:pic>
        <p:nvPicPr>
          <p:cNvPr id="3" name="Graphic 2" descr="Power Apps Icon">
            <a:extLst>
              <a:ext uri="{FF2B5EF4-FFF2-40B4-BE49-F238E27FC236}">
                <a16:creationId xmlns:a16="http://schemas.microsoft.com/office/drawing/2014/main" id="{14040479-DA27-46C6-B7ED-A6A58210B5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7206" y="2179415"/>
            <a:ext cx="2603302" cy="2499170"/>
          </a:xfrm>
          <a:prstGeom prst="rect">
            <a:avLst/>
          </a:prstGeom>
        </p:spPr>
      </p:pic>
      <p:sp>
        <p:nvSpPr>
          <p:cNvPr id="4" name="Text Placeholder 6">
            <a:extLst>
              <a:ext uri="{FF2B5EF4-FFF2-40B4-BE49-F238E27FC236}">
                <a16:creationId xmlns:a16="http://schemas.microsoft.com/office/drawing/2014/main" id="{1A87D951-0264-4D22-8B4A-89A097AD7CDA}"/>
              </a:ext>
            </a:extLst>
          </p:cNvPr>
          <p:cNvSpPr txBox="1">
            <a:spLocks/>
          </p:cNvSpPr>
          <p:nvPr/>
        </p:nvSpPr>
        <p:spPr>
          <a:xfrm>
            <a:off x="177290" y="3098042"/>
            <a:ext cx="4524364" cy="35279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spc="-150" dirty="0">
                <a:solidFill>
                  <a:prstClr val="white"/>
                </a:solidFill>
                <a:latin typeface="Montserrat" charset="0"/>
                <a:ea typeface="Montserrat" charset="0"/>
                <a:cs typeface="Montserrat" charset="0"/>
              </a:rPr>
              <a:t>Community Stuff</a:t>
            </a:r>
          </a:p>
          <a:p>
            <a:endParaRPr lang="en-US" sz="2400" spc="-150" dirty="0">
              <a:solidFill>
                <a:prstClr val="white"/>
              </a:solidFill>
              <a:latin typeface="Montserrat" charset="0"/>
              <a:ea typeface="Montserrat" charset="0"/>
              <a:cs typeface="Montserrat" charset="0"/>
            </a:endParaRPr>
          </a:p>
          <a:p>
            <a:r>
              <a:rPr lang="en-US" sz="2400" spc="-150" dirty="0">
                <a:solidFill>
                  <a:prstClr val="white"/>
                </a:solidFill>
                <a:latin typeface="Montserrat" charset="0"/>
                <a:ea typeface="Montserrat" charset="0"/>
                <a:cs typeface="Montserrat" charset="0"/>
              </a:rPr>
              <a:t>Deployment and configuration</a:t>
            </a:r>
          </a:p>
          <a:p>
            <a:endParaRPr lang="en-US" sz="2400" spc="-150" dirty="0">
              <a:solidFill>
                <a:prstClr val="white"/>
              </a:solidFill>
              <a:latin typeface="Montserrat" charset="0"/>
              <a:ea typeface="Montserrat" charset="0"/>
              <a:cs typeface="Montserrat" charset="0"/>
            </a:endParaRPr>
          </a:p>
          <a:p>
            <a:pPr lvl="1"/>
            <a:r>
              <a:rPr lang="en-US" sz="2000" spc="-150" dirty="0" err="1">
                <a:solidFill>
                  <a:prstClr val="white"/>
                </a:solidFill>
                <a:latin typeface="Montserrat" charset="0"/>
                <a:ea typeface="Montserrat" charset="0"/>
                <a:cs typeface="Montserrat" charset="0"/>
              </a:rPr>
              <a:t>PhoneNumberByCountry</a:t>
            </a:r>
            <a:endParaRPr lang="en-US" sz="2000" spc="-150" dirty="0">
              <a:solidFill>
                <a:prstClr val="white"/>
              </a:solidFill>
              <a:latin typeface="Montserrat" charset="0"/>
              <a:ea typeface="Montserrat" charset="0"/>
              <a:cs typeface="Montserrat" charset="0"/>
            </a:endParaRPr>
          </a:p>
          <a:p>
            <a:pPr lvl="1"/>
            <a:r>
              <a:rPr lang="en-US" sz="2000" spc="-150" dirty="0" err="1">
                <a:solidFill>
                  <a:prstClr val="white"/>
                </a:solidFill>
                <a:latin typeface="Montserrat" charset="0"/>
                <a:ea typeface="Montserrat" charset="0"/>
                <a:cs typeface="Montserrat" charset="0"/>
              </a:rPr>
              <a:t>VATNumberValidator</a:t>
            </a:r>
            <a:endParaRPr lang="en-US" sz="2000" spc="-150" dirty="0">
              <a:solidFill>
                <a:prstClr val="white"/>
              </a:solidFill>
              <a:latin typeface="Montserrat" charset="0"/>
              <a:ea typeface="Montserrat" charset="0"/>
              <a:cs typeface="Montserrat" charset="0"/>
            </a:endParaRPr>
          </a:p>
          <a:p>
            <a:pPr lvl="1"/>
            <a:r>
              <a:rPr lang="en-US" sz="2000" spc="-150" dirty="0" err="1">
                <a:solidFill>
                  <a:prstClr val="white"/>
                </a:solidFill>
                <a:latin typeface="Montserrat" charset="0"/>
                <a:ea typeface="Montserrat" charset="0"/>
                <a:cs typeface="Montserrat" charset="0"/>
              </a:rPr>
              <a:t>BusinessProcessFlowViewer</a:t>
            </a:r>
            <a:endParaRPr lang="en-US" sz="2000" spc="-150" dirty="0">
              <a:solidFill>
                <a:prstClr val="white"/>
              </a:solidFill>
              <a:latin typeface="Montserrat" charset="0"/>
              <a:ea typeface="Montserrat" charset="0"/>
              <a:cs typeface="Montserrat" charset="0"/>
            </a:endParaRPr>
          </a:p>
          <a:p>
            <a:pPr marL="0" indent="0">
              <a:buNone/>
            </a:pPr>
            <a:endParaRPr lang="en-US" sz="2400" spc="-150" dirty="0">
              <a:solidFill>
                <a:prstClr val="white"/>
              </a:solidFill>
              <a:latin typeface="Montserrat" charset="0"/>
              <a:ea typeface="Montserrat" charset="0"/>
              <a:cs typeface="Montserrat" charset="0"/>
            </a:endParaRPr>
          </a:p>
          <a:p>
            <a:pPr marL="0" indent="0">
              <a:buNone/>
            </a:pPr>
            <a:endParaRPr lang="en-US" sz="2400" spc="-150" dirty="0">
              <a:solidFill>
                <a:prstClr val="white"/>
              </a:solidFill>
              <a:latin typeface="Montserrat" charset="0"/>
              <a:ea typeface="Montserrat" charset="0"/>
              <a:cs typeface="Montserrat" charset="0"/>
            </a:endParaRPr>
          </a:p>
        </p:txBody>
      </p:sp>
    </p:spTree>
    <p:extLst>
      <p:ext uri="{BB962C8B-B14F-4D97-AF65-F5344CB8AC3E}">
        <p14:creationId xmlns:p14="http://schemas.microsoft.com/office/powerpoint/2010/main" val="3448829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Examples</a:t>
            </a:r>
            <a:endParaRPr kumimoji="0" lang="id-ID"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sp>
        <p:nvSpPr>
          <p:cNvPr id="13" name="Text Placeholder 6">
            <a:extLst>
              <a:ext uri="{FF2B5EF4-FFF2-40B4-BE49-F238E27FC236}">
                <a16:creationId xmlns:a16="http://schemas.microsoft.com/office/drawing/2014/main" id="{6E798E1C-2F05-46F0-90F7-02C5EEC9D311}"/>
              </a:ext>
            </a:extLst>
          </p:cNvPr>
          <p:cNvSpPr txBox="1">
            <a:spLocks/>
          </p:cNvSpPr>
          <p:nvPr/>
        </p:nvSpPr>
        <p:spPr>
          <a:xfrm>
            <a:off x="440716" y="1596464"/>
            <a:ext cx="11582961" cy="4916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spc="-150" dirty="0">
                <a:solidFill>
                  <a:srgbClr val="E61873"/>
                </a:solidFill>
                <a:latin typeface="Montserrat" charset="0"/>
                <a:ea typeface="Montserrat" charset="0"/>
                <a:cs typeface="Montserrat" charset="0"/>
              </a:rPr>
              <a:t>PCF Gallery </a:t>
            </a:r>
            <a:r>
              <a:rPr lang="en-US" sz="2400" spc="-150" dirty="0">
                <a:solidFill>
                  <a:prstClr val="white"/>
                </a:solidFill>
                <a:latin typeface="Montserrat" charset="0"/>
                <a:ea typeface="Montserrat" charset="0"/>
                <a:cs typeface="Montserrat" charset="0"/>
              </a:rPr>
              <a:t>by</a:t>
            </a:r>
            <a:r>
              <a:rPr lang="en-US" sz="2400" dirty="0"/>
              <a:t> </a:t>
            </a:r>
            <a:r>
              <a:rPr lang="en-US" sz="2400" spc="-150" dirty="0">
                <a:solidFill>
                  <a:prstClr val="white"/>
                </a:solidFill>
                <a:latin typeface="Montserrat" charset="0"/>
                <a:ea typeface="Montserrat" charset="0"/>
                <a:cs typeface="Montserrat" charset="0"/>
              </a:rPr>
              <a:t>Guido </a:t>
            </a:r>
            <a:r>
              <a:rPr lang="en-US" sz="2400" spc="-150" dirty="0" err="1">
                <a:solidFill>
                  <a:prstClr val="white"/>
                </a:solidFill>
                <a:latin typeface="Montserrat" charset="0"/>
                <a:ea typeface="Montserrat" charset="0"/>
                <a:cs typeface="Montserrat" charset="0"/>
              </a:rPr>
              <a:t>Preite</a:t>
            </a:r>
            <a:r>
              <a:rPr lang="en-US" sz="2400" spc="-150" dirty="0">
                <a:solidFill>
                  <a:prstClr val="white"/>
                </a:solidFill>
                <a:latin typeface="Montserrat" charset="0"/>
                <a:ea typeface="Montserrat" charset="0"/>
                <a:cs typeface="Montserrat" charset="0"/>
              </a:rPr>
              <a:t> @crmanswers</a:t>
            </a:r>
            <a:endParaRPr kumimoji="0" lang="en-US" sz="2400" b="1" i="0"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pic>
        <p:nvPicPr>
          <p:cNvPr id="29" name="Picture 28">
            <a:extLst>
              <a:ext uri="{FF2B5EF4-FFF2-40B4-BE49-F238E27FC236}">
                <a16:creationId xmlns:a16="http://schemas.microsoft.com/office/drawing/2014/main" id="{BFF6C91B-B2CB-4940-AA89-2CE73B8D0028}"/>
              </a:ext>
            </a:extLst>
          </p:cNvPr>
          <p:cNvPicPr>
            <a:picLocks noChangeAspect="1"/>
          </p:cNvPicPr>
          <p:nvPr/>
        </p:nvPicPr>
        <p:blipFill>
          <a:blip r:embed="rId3"/>
          <a:stretch>
            <a:fillRect/>
          </a:stretch>
        </p:blipFill>
        <p:spPr>
          <a:xfrm>
            <a:off x="855399" y="2337939"/>
            <a:ext cx="10481201" cy="3890629"/>
          </a:xfrm>
          <a:prstGeom prst="rect">
            <a:avLst/>
          </a:prstGeom>
          <a:ln>
            <a:noFill/>
          </a:ln>
          <a:effectLst>
            <a:outerShdw blurRad="292100" dist="139700" dir="2700000" algn="tl" rotWithShape="0">
              <a:srgbClr val="333333">
                <a:alpha val="65000"/>
              </a:srgbClr>
            </a:outerShdw>
          </a:effectLst>
        </p:spPr>
      </p:pic>
      <p:pic>
        <p:nvPicPr>
          <p:cNvPr id="31" name="Picture 30" descr="A person wearing glasses and smiling at the camera&#10;&#10;Description automatically generated">
            <a:extLst>
              <a:ext uri="{FF2B5EF4-FFF2-40B4-BE49-F238E27FC236}">
                <a16:creationId xmlns:a16="http://schemas.microsoft.com/office/drawing/2014/main" id="{D667DADD-5C0F-4107-A11B-BB7E89ABA2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8652" y="374607"/>
            <a:ext cx="1332606" cy="1317222"/>
          </a:xfrm>
          <a:prstGeom prst="rect">
            <a:avLst/>
          </a:prstGeom>
        </p:spPr>
      </p:pic>
      <p:pic>
        <p:nvPicPr>
          <p:cNvPr id="33" name="Picture 32" descr="A picture containing clipart&#10;&#10;Description automatically generated">
            <a:extLst>
              <a:ext uri="{FF2B5EF4-FFF2-40B4-BE49-F238E27FC236}">
                <a16:creationId xmlns:a16="http://schemas.microsoft.com/office/drawing/2014/main" id="{A4357307-78AF-4D12-B94F-62AE7FE103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7518" y="374607"/>
            <a:ext cx="1332606" cy="1317222"/>
          </a:xfrm>
          <a:prstGeom prst="rect">
            <a:avLst/>
          </a:prstGeom>
        </p:spPr>
      </p:pic>
    </p:spTree>
    <p:extLst>
      <p:ext uri="{BB962C8B-B14F-4D97-AF65-F5344CB8AC3E}">
        <p14:creationId xmlns:p14="http://schemas.microsoft.com/office/powerpoint/2010/main" val="3808742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1B0AB2-B05C-436E-8690-44DC9B753E12}"/>
              </a:ext>
            </a:extLst>
          </p:cNvPr>
          <p:cNvSpPr txBox="1"/>
          <p:nvPr/>
        </p:nvSpPr>
        <p:spPr>
          <a:xfrm>
            <a:off x="226340" y="2367792"/>
            <a:ext cx="11701802" cy="2215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38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DEMO</a:t>
            </a:r>
            <a:endParaRPr kumimoji="0" lang="id-ID" sz="138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spTree>
    <p:extLst>
      <p:ext uri="{BB962C8B-B14F-4D97-AF65-F5344CB8AC3E}">
        <p14:creationId xmlns:p14="http://schemas.microsoft.com/office/powerpoint/2010/main" val="3819567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Examples</a:t>
            </a:r>
            <a:endParaRPr kumimoji="0" lang="id-ID"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sp>
        <p:nvSpPr>
          <p:cNvPr id="30" name="Text Placeholder 6">
            <a:extLst>
              <a:ext uri="{FF2B5EF4-FFF2-40B4-BE49-F238E27FC236}">
                <a16:creationId xmlns:a16="http://schemas.microsoft.com/office/drawing/2014/main" id="{70D9F4B8-DB22-4145-A2BF-9854530C373B}"/>
              </a:ext>
            </a:extLst>
          </p:cNvPr>
          <p:cNvSpPr txBox="1">
            <a:spLocks/>
          </p:cNvSpPr>
          <p:nvPr/>
        </p:nvSpPr>
        <p:spPr>
          <a:xfrm>
            <a:off x="381330" y="1516402"/>
            <a:ext cx="6285601" cy="10493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3200" b="1" i="1" u="none" strike="noStrike" kern="1200" cap="none" spc="-150" normalizeH="0" baseline="0" noProof="0" dirty="0">
                <a:ln>
                  <a:noFill/>
                </a:ln>
                <a:solidFill>
                  <a:prstClr val="white"/>
                </a:solidFill>
                <a:effectLst/>
                <a:uLnTx/>
                <a:uFillTx/>
                <a:latin typeface="Montserrat" charset="0"/>
                <a:ea typeface="Montserrat" charset="0"/>
                <a:cs typeface="Montserrat" charset="0"/>
              </a:rPr>
              <a:t>Business Process Flow Viewer</a:t>
            </a:r>
          </a:p>
          <a:p>
            <a:pPr marL="0" lvl="0" indent="0">
              <a:buNone/>
            </a:pPr>
            <a:r>
              <a:rPr lang="en-US" sz="1800" dirty="0">
                <a:solidFill>
                  <a:schemeClr val="bg1">
                    <a:lumMod val="65000"/>
                  </a:schemeClr>
                </a:solidFill>
                <a:cs typeface="Aharoni" panose="02010803020104030203" pitchFamily="2" charset="-79"/>
              </a:rPr>
              <a:t>Displays BPFs with all process stages OR categories of entities from a grid/views.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Placeholder 6">
            <a:extLst>
              <a:ext uri="{FF2B5EF4-FFF2-40B4-BE49-F238E27FC236}">
                <a16:creationId xmlns:a16="http://schemas.microsoft.com/office/drawing/2014/main" id="{E534180D-016F-4C45-8149-34F342F5932D}"/>
              </a:ext>
            </a:extLst>
          </p:cNvPr>
          <p:cNvSpPr txBox="1">
            <a:spLocks/>
          </p:cNvSpPr>
          <p:nvPr/>
        </p:nvSpPr>
        <p:spPr>
          <a:xfrm>
            <a:off x="381330" y="3026754"/>
            <a:ext cx="6053589" cy="3606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r-FR" sz="3200" b="1" i="1" u="none" strike="noStrike" kern="1200" cap="none" spc="-150" normalizeH="0" baseline="0" noProof="0" dirty="0" err="1">
                <a:ln>
                  <a:noFill/>
                </a:ln>
                <a:solidFill>
                  <a:prstClr val="white"/>
                </a:solidFill>
                <a:effectLst/>
                <a:uLnTx/>
                <a:uFillTx/>
                <a:latin typeface="Montserrat" charset="0"/>
                <a:ea typeface="Montserrat" charset="0"/>
                <a:cs typeface="Montserrat" charset="0"/>
              </a:rPr>
              <a:t>Benefits</a:t>
            </a:r>
            <a:r>
              <a:rPr kumimoji="0" lang="fr-FR" sz="3200" b="1" i="1" u="none" strike="noStrike" kern="1200" cap="none" spc="-150" normalizeH="0" baseline="0" noProof="0" dirty="0">
                <a:ln>
                  <a:noFill/>
                </a:ln>
                <a:solidFill>
                  <a:prstClr val="white"/>
                </a:solidFill>
                <a:effectLst/>
                <a:uLnTx/>
                <a:uFillTx/>
                <a:latin typeface="Montserrat" charset="0"/>
                <a:ea typeface="Montserrat" charset="0"/>
                <a:cs typeface="Montserrat" charset="0"/>
              </a:rPr>
              <a:t>:</a:t>
            </a:r>
          </a:p>
          <a:p>
            <a:r>
              <a:rPr lang="en-US" sz="1800" dirty="0">
                <a:solidFill>
                  <a:schemeClr val="bg1">
                    <a:lumMod val="65000"/>
                  </a:schemeClr>
                </a:solidFill>
                <a:cs typeface="Aharoni" panose="02010803020104030203" pitchFamily="2" charset="-79"/>
              </a:rPr>
              <a:t>Improves information's visualization </a:t>
            </a:r>
          </a:p>
          <a:p>
            <a:r>
              <a:rPr lang="en-US" sz="1800" dirty="0">
                <a:solidFill>
                  <a:schemeClr val="bg1">
                    <a:lumMod val="65000"/>
                  </a:schemeClr>
                </a:solidFill>
                <a:cs typeface="Aharoni" panose="02010803020104030203" pitchFamily="2" charset="-79"/>
              </a:rPr>
              <a:t>Fully configurable</a:t>
            </a:r>
          </a:p>
          <a:p>
            <a:r>
              <a:rPr lang="en-US" sz="1800" dirty="0">
                <a:solidFill>
                  <a:schemeClr val="bg1">
                    <a:lumMod val="65000"/>
                  </a:schemeClr>
                </a:solidFill>
                <a:cs typeface="Aharoni" panose="02010803020104030203" pitchFamily="2" charset="-79"/>
              </a:rPr>
              <a:t>Supports any entities (OOB, custom...)</a:t>
            </a:r>
          </a:p>
          <a:p>
            <a:r>
              <a:rPr lang="en-US" sz="1800" dirty="0">
                <a:solidFill>
                  <a:schemeClr val="bg1">
                    <a:lumMod val="65000"/>
                  </a:schemeClr>
                </a:solidFill>
                <a:cs typeface="Aharoni" panose="02010803020104030203" pitchFamily="2" charset="-79"/>
              </a:rPr>
              <a:t>Supports any BPFs (OOB, custom…)</a:t>
            </a:r>
          </a:p>
          <a:p>
            <a:r>
              <a:rPr lang="en-US" sz="1800" dirty="0">
                <a:solidFill>
                  <a:schemeClr val="bg1">
                    <a:lumMod val="65000"/>
                  </a:schemeClr>
                </a:solidFill>
                <a:cs typeface="Aharoni" panose="02010803020104030203" pitchFamily="2" charset="-79"/>
              </a:rPr>
              <a:t>FREE! https://github.com/allandecastro/BusinessProcessFlowViewer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fr-FR"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4" descr="alt text">
            <a:extLst>
              <a:ext uri="{FF2B5EF4-FFF2-40B4-BE49-F238E27FC236}">
                <a16:creationId xmlns:a16="http://schemas.microsoft.com/office/drawing/2014/main" id="{C745C2AD-7564-4674-8DD4-69B5A9044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802" y="1841854"/>
            <a:ext cx="5173876" cy="4225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84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5" name="Hexagon 14">
            <a:extLst>
              <a:ext uri="{C183D7F6-B498-43B3-948B-1728B52AA6E4}">
                <adec:decorative xmlns:adec="http://schemas.microsoft.com/office/drawing/2017/decorative" val="1"/>
              </a:ext>
            </a:extLst>
          </p:cNvPr>
          <p:cNvSpPr/>
          <p:nvPr/>
        </p:nvSpPr>
        <p:spPr>
          <a:xfrm rot="16200000">
            <a:off x="860794" y="4049159"/>
            <a:ext cx="2859311" cy="2479224"/>
          </a:xfrm>
          <a:prstGeom prst="hexagon">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Hexagon 16">
            <a:extLst>
              <a:ext uri="{C183D7F6-B498-43B3-948B-1728B52AA6E4}">
                <adec:decorative xmlns:adec="http://schemas.microsoft.com/office/drawing/2017/decorative" val="1"/>
              </a:ext>
            </a:extLst>
          </p:cNvPr>
          <p:cNvSpPr/>
          <p:nvPr/>
        </p:nvSpPr>
        <p:spPr>
          <a:xfrm rot="16200000">
            <a:off x="4561888" y="4049159"/>
            <a:ext cx="2859311" cy="2479224"/>
          </a:xfrm>
          <a:prstGeom prst="hexagon">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Hexagon 17">
            <a:extLst>
              <a:ext uri="{C183D7F6-B498-43B3-948B-1728B52AA6E4}">
                <adec:decorative xmlns:adec="http://schemas.microsoft.com/office/drawing/2017/decorative" val="1"/>
              </a:ext>
            </a:extLst>
          </p:cNvPr>
          <p:cNvSpPr/>
          <p:nvPr/>
        </p:nvSpPr>
        <p:spPr>
          <a:xfrm rot="16200000">
            <a:off x="4561888" y="1051965"/>
            <a:ext cx="2859311" cy="2479224"/>
          </a:xfrm>
          <a:prstGeom prst="hexagon">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TextBox 19">
            <a:extLst>
              <a:ext uri="{FF2B5EF4-FFF2-40B4-BE49-F238E27FC236}">
                <a16:creationId xmlns:a16="http://schemas.microsoft.com/office/drawing/2014/main" id="{496B91FD-8A59-41E4-8E33-8242C3D4AF94}"/>
              </a:ext>
            </a:extLst>
          </p:cNvPr>
          <p:cNvSpPr txBox="1"/>
          <p:nvPr/>
        </p:nvSpPr>
        <p:spPr>
          <a:xfrm>
            <a:off x="10243" y="139573"/>
            <a:ext cx="12181757" cy="707886"/>
          </a:xfrm>
          <a:prstGeom prst="rect">
            <a:avLst/>
          </a:prstGeom>
          <a:noFill/>
        </p:spPr>
        <p:txBody>
          <a:bodyPr wrap="square" rtlCol="0">
            <a:spAutoFit/>
          </a:bodyPr>
          <a:lstStyle/>
          <a:p>
            <a:pPr algn="ctr"/>
            <a:r>
              <a:rPr lang="en-GB" sz="4000" b="1" i="1" spc="-150" dirty="0">
                <a:solidFill>
                  <a:schemeClr val="accent3"/>
                </a:solidFill>
                <a:latin typeface="Montserrat" charset="0"/>
                <a:ea typeface="Montserrat" charset="0"/>
                <a:cs typeface="Montserrat" charset="0"/>
              </a:rPr>
              <a:t>Our </a:t>
            </a:r>
            <a:r>
              <a:rPr lang="en-GB" sz="4000" b="1" i="1" spc="-150" dirty="0">
                <a:solidFill>
                  <a:schemeClr val="bg1"/>
                </a:solidFill>
                <a:latin typeface="Montserrat" charset="0"/>
                <a:ea typeface="Montserrat" charset="0"/>
                <a:cs typeface="Montserrat" charset="0"/>
              </a:rPr>
              <a:t>Sponsors</a:t>
            </a:r>
            <a:endParaRPr lang="en-US" sz="4000" b="1" i="1" spc="-150" dirty="0">
              <a:solidFill>
                <a:schemeClr val="bg1"/>
              </a:solidFill>
              <a:latin typeface="Montserrat" charset="0"/>
              <a:ea typeface="Montserrat" charset="0"/>
              <a:cs typeface="Montserrat" charset="0"/>
            </a:endParaRPr>
          </a:p>
        </p:txBody>
      </p:sp>
      <p:sp>
        <p:nvSpPr>
          <p:cNvPr id="23" name="Right Triangle 22">
            <a:extLst>
              <a:ext uri="{C183D7F6-B498-43B3-948B-1728B52AA6E4}">
                <adec:decorative xmlns:adec="http://schemas.microsoft.com/office/drawing/2017/decorative" val="1"/>
              </a:ext>
            </a:extLst>
          </p:cNvPr>
          <p:cNvSpPr/>
          <p:nvPr/>
        </p:nvSpPr>
        <p:spPr>
          <a:xfrm rot="10800000">
            <a:off x="10496282" y="0"/>
            <a:ext cx="1695718" cy="1959224"/>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Placeholder 4" descr="DQ Global Company Logo">
            <a:extLst>
              <a:ext uri="{FF2B5EF4-FFF2-40B4-BE49-F238E27FC236}">
                <a16:creationId xmlns:a16="http://schemas.microsoft.com/office/drawing/2014/main" id="{0862C3E9-6B28-482E-81A9-E3ACF3275FC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6891" r="6891"/>
          <a:stretch>
            <a:fillRect/>
          </a:stretch>
        </p:blipFill>
        <p:spPr>
          <a:xfrm>
            <a:off x="4884204" y="999803"/>
            <a:ext cx="2214678" cy="2569029"/>
          </a:xfrm>
          <a:solidFill>
            <a:schemeClr val="bg1">
              <a:lumMod val="85000"/>
            </a:schemeClr>
          </a:solidFill>
        </p:spPr>
      </p:pic>
      <p:pic>
        <p:nvPicPr>
          <p:cNvPr id="37" name="Picture Placeholder 36" descr="RedSpire Company Logo">
            <a:extLst>
              <a:ext uri="{FF2B5EF4-FFF2-40B4-BE49-F238E27FC236}">
                <a16:creationId xmlns:a16="http://schemas.microsoft.com/office/drawing/2014/main" id="{82445593-9D49-4E0A-871E-07D06E43923A}"/>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6891" r="6891"/>
          <a:stretch>
            <a:fillRect/>
          </a:stretch>
        </p:blipFill>
        <p:spPr>
          <a:xfrm>
            <a:off x="1183111" y="4004257"/>
            <a:ext cx="2214678" cy="2569029"/>
          </a:xfrm>
          <a:solidFill>
            <a:schemeClr val="bg1">
              <a:lumMod val="85000"/>
            </a:schemeClr>
          </a:solidFill>
        </p:spPr>
      </p:pic>
      <p:pic>
        <p:nvPicPr>
          <p:cNvPr id="11" name="Picture Placeholder 10" descr="Agilisys Company Logo">
            <a:extLst>
              <a:ext uri="{FF2B5EF4-FFF2-40B4-BE49-F238E27FC236}">
                <a16:creationId xmlns:a16="http://schemas.microsoft.com/office/drawing/2014/main" id="{881E287A-5186-45F4-8014-F9FF6E0F6CA1}"/>
              </a:ext>
            </a:extLst>
          </p:cNvPr>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6891" r="6891"/>
          <a:stretch>
            <a:fillRect/>
          </a:stretch>
        </p:blipFill>
        <p:spPr>
          <a:xfrm>
            <a:off x="4884204" y="4004256"/>
            <a:ext cx="2214678" cy="2569029"/>
          </a:xfrm>
          <a:solidFill>
            <a:schemeClr val="bg1">
              <a:lumMod val="85000"/>
            </a:schemeClr>
          </a:solidFill>
        </p:spPr>
      </p:pic>
      <p:pic>
        <p:nvPicPr>
          <p:cNvPr id="25" name="Picture 24" descr="Corner Scottish Summit Logo">
            <a:extLst>
              <a:ext uri="{C183D7F6-B498-43B3-948B-1728B52AA6E4}">
                <adec:decorative xmlns:adec="http://schemas.microsoft.com/office/drawing/2017/decorative" val="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33687" y="10278"/>
            <a:ext cx="948070" cy="948070"/>
          </a:xfrm>
          <a:prstGeom prst="rect">
            <a:avLst/>
          </a:prstGeom>
        </p:spPr>
      </p:pic>
      <p:sp>
        <p:nvSpPr>
          <p:cNvPr id="33" name="Hexagon 32">
            <a:extLst>
              <a:ext uri="{FF2B5EF4-FFF2-40B4-BE49-F238E27FC236}">
                <a16:creationId xmlns:a16="http://schemas.microsoft.com/office/drawing/2014/main" id="{6CD71C13-87FF-42B3-BC7F-B26ABAC690A4}"/>
              </a:ext>
              <a:ext uri="{C183D7F6-B498-43B3-948B-1728B52AA6E4}">
                <adec:decorative xmlns:adec="http://schemas.microsoft.com/office/drawing/2017/decorative" val="1"/>
              </a:ext>
            </a:extLst>
          </p:cNvPr>
          <p:cNvSpPr/>
          <p:nvPr/>
        </p:nvSpPr>
        <p:spPr>
          <a:xfrm rot="16200000">
            <a:off x="860794" y="1053983"/>
            <a:ext cx="2859311" cy="2479224"/>
          </a:xfrm>
          <a:prstGeom prst="hexagon">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9" name="Picture Placeholder 38" descr="Scriptrunner Company Logo">
            <a:extLst>
              <a:ext uri="{FF2B5EF4-FFF2-40B4-BE49-F238E27FC236}">
                <a16:creationId xmlns:a16="http://schemas.microsoft.com/office/drawing/2014/main" id="{186235B6-63B6-480D-AD04-985E7926946A}"/>
              </a:ext>
            </a:extLst>
          </p:cNvPr>
          <p:cNvPicPr>
            <a:picLocks noGrp="1" noChangeAspect="1"/>
          </p:cNvPicPr>
          <p:nvPr>
            <p:ph type="pic" sz="quarter" idx="10"/>
          </p:nvPr>
        </p:nvPicPr>
        <p:blipFill>
          <a:blip r:embed="rId7" cstate="print">
            <a:extLst>
              <a:ext uri="{28A0092B-C50C-407E-A947-70E740481C1C}">
                <a14:useLocalDpi xmlns:a14="http://schemas.microsoft.com/office/drawing/2010/main" val="0"/>
              </a:ext>
            </a:extLst>
          </a:blip>
          <a:srcRect l="6891" r="6891"/>
          <a:stretch>
            <a:fillRect/>
          </a:stretch>
        </p:blipFill>
        <p:spPr>
          <a:xfrm>
            <a:off x="1183422" y="978750"/>
            <a:ext cx="2214562" cy="2568575"/>
          </a:xfrm>
          <a:solidFill>
            <a:schemeClr val="bg1">
              <a:lumMod val="85000"/>
            </a:schemeClr>
          </a:solidFill>
        </p:spPr>
      </p:pic>
      <p:sp>
        <p:nvSpPr>
          <p:cNvPr id="40" name="Hexagon 39">
            <a:extLst>
              <a:ext uri="{FF2B5EF4-FFF2-40B4-BE49-F238E27FC236}">
                <a16:creationId xmlns:a16="http://schemas.microsoft.com/office/drawing/2014/main" id="{9F912B6A-EC1B-4884-929C-86E417EC681E}"/>
              </a:ext>
              <a:ext uri="{C183D7F6-B498-43B3-948B-1728B52AA6E4}">
                <adec:decorative xmlns:adec="http://schemas.microsoft.com/office/drawing/2017/decorative" val="1"/>
              </a:ext>
            </a:extLst>
          </p:cNvPr>
          <p:cNvSpPr/>
          <p:nvPr/>
        </p:nvSpPr>
        <p:spPr>
          <a:xfrm rot="16200000">
            <a:off x="8261230" y="1051965"/>
            <a:ext cx="2859311" cy="2479224"/>
          </a:xfrm>
          <a:prstGeom prst="hexagon">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1" name="Picture Placeholder 4" descr="Prximo3 Company Logo">
            <a:extLst>
              <a:ext uri="{FF2B5EF4-FFF2-40B4-BE49-F238E27FC236}">
                <a16:creationId xmlns:a16="http://schemas.microsoft.com/office/drawing/2014/main" id="{C1C73D75-3340-48FE-8C26-8F20DAF0F630}"/>
              </a:ext>
            </a:extLst>
          </p:cNvPr>
          <p:cNvPicPr>
            <a:picLocks noChangeAspect="1"/>
          </p:cNvPicPr>
          <p:nvPr/>
        </p:nvPicPr>
        <p:blipFill>
          <a:blip r:embed="rId8" cstate="print">
            <a:extLst>
              <a:ext uri="{28A0092B-C50C-407E-A947-70E740481C1C}">
                <a14:useLocalDpi xmlns:a14="http://schemas.microsoft.com/office/drawing/2010/main" val="0"/>
              </a:ext>
            </a:extLst>
          </a:blip>
          <a:srcRect l="6897" r="6897"/>
          <a:stretch/>
        </p:blipFill>
        <p:spPr>
          <a:xfrm>
            <a:off x="8583546" y="999803"/>
            <a:ext cx="2214678" cy="2569029"/>
          </a:xfrm>
          <a:custGeom>
            <a:avLst/>
            <a:gdLst>
              <a:gd name="connsiteX0" fmla="*/ 1107339 w 2214678"/>
              <a:gd name="connsiteY0" fmla="*/ 0 h 2569029"/>
              <a:gd name="connsiteX1" fmla="*/ 2214678 w 2214678"/>
              <a:gd name="connsiteY1" fmla="*/ 553670 h 2569029"/>
              <a:gd name="connsiteX2" fmla="*/ 2214678 w 2214678"/>
              <a:gd name="connsiteY2" fmla="*/ 2015359 h 2569029"/>
              <a:gd name="connsiteX3" fmla="*/ 1107339 w 2214678"/>
              <a:gd name="connsiteY3" fmla="*/ 2569029 h 2569029"/>
              <a:gd name="connsiteX4" fmla="*/ 0 w 2214678"/>
              <a:gd name="connsiteY4" fmla="*/ 2015359 h 2569029"/>
              <a:gd name="connsiteX5" fmla="*/ 0 w 2214678"/>
              <a:gd name="connsiteY5" fmla="*/ 553670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4678" h="2569029">
                <a:moveTo>
                  <a:pt x="1107339" y="0"/>
                </a:moveTo>
                <a:lnTo>
                  <a:pt x="2214678" y="553670"/>
                </a:lnTo>
                <a:lnTo>
                  <a:pt x="2214678" y="2015359"/>
                </a:lnTo>
                <a:lnTo>
                  <a:pt x="1107339" y="2569029"/>
                </a:lnTo>
                <a:lnTo>
                  <a:pt x="0" y="2015359"/>
                </a:lnTo>
                <a:lnTo>
                  <a:pt x="0" y="553670"/>
                </a:lnTo>
                <a:close/>
              </a:path>
            </a:pathLst>
          </a:custGeom>
          <a:solidFill>
            <a:schemeClr val="bg1">
              <a:lumMod val="85000"/>
            </a:schemeClr>
          </a:solidFill>
        </p:spPr>
      </p:pic>
      <p:sp>
        <p:nvSpPr>
          <p:cNvPr id="42" name="Hexagon 41">
            <a:extLst>
              <a:ext uri="{FF2B5EF4-FFF2-40B4-BE49-F238E27FC236}">
                <a16:creationId xmlns:a16="http://schemas.microsoft.com/office/drawing/2014/main" id="{C29AE6AF-B2D2-407E-8267-FCA6BBF76031}"/>
              </a:ext>
              <a:ext uri="{C183D7F6-B498-43B3-948B-1728B52AA6E4}">
                <adec:decorative xmlns:adec="http://schemas.microsoft.com/office/drawing/2017/decorative" val="1"/>
              </a:ext>
            </a:extLst>
          </p:cNvPr>
          <p:cNvSpPr/>
          <p:nvPr/>
        </p:nvSpPr>
        <p:spPr>
          <a:xfrm rot="16200000">
            <a:off x="8261230" y="4049159"/>
            <a:ext cx="2859311" cy="2479224"/>
          </a:xfrm>
          <a:prstGeom prst="hexagon">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3" name="Picture Placeholder 10" descr="Hitachi Solutions Company Logo">
            <a:extLst>
              <a:ext uri="{FF2B5EF4-FFF2-40B4-BE49-F238E27FC236}">
                <a16:creationId xmlns:a16="http://schemas.microsoft.com/office/drawing/2014/main" id="{307BACBC-FA99-49CC-BCB5-5E4FD0A6556A}"/>
              </a:ext>
            </a:extLst>
          </p:cNvPr>
          <p:cNvPicPr>
            <a:picLocks noChangeAspect="1"/>
          </p:cNvPicPr>
          <p:nvPr/>
        </p:nvPicPr>
        <p:blipFill>
          <a:blip r:embed="rId9">
            <a:extLst>
              <a:ext uri="{28A0092B-C50C-407E-A947-70E740481C1C}">
                <a14:useLocalDpi xmlns:a14="http://schemas.microsoft.com/office/drawing/2010/main" val="0"/>
              </a:ext>
            </a:extLst>
          </a:blip>
          <a:srcRect l="6897" r="6897"/>
          <a:stretch/>
        </p:blipFill>
        <p:spPr>
          <a:xfrm>
            <a:off x="8583546" y="4004256"/>
            <a:ext cx="2214678" cy="2569029"/>
          </a:xfrm>
          <a:custGeom>
            <a:avLst/>
            <a:gdLst>
              <a:gd name="connsiteX0" fmla="*/ 1107339 w 2214678"/>
              <a:gd name="connsiteY0" fmla="*/ 0 h 2569029"/>
              <a:gd name="connsiteX1" fmla="*/ 2214678 w 2214678"/>
              <a:gd name="connsiteY1" fmla="*/ 553670 h 2569029"/>
              <a:gd name="connsiteX2" fmla="*/ 2214678 w 2214678"/>
              <a:gd name="connsiteY2" fmla="*/ 2015359 h 2569029"/>
              <a:gd name="connsiteX3" fmla="*/ 1107339 w 2214678"/>
              <a:gd name="connsiteY3" fmla="*/ 2569029 h 2569029"/>
              <a:gd name="connsiteX4" fmla="*/ 0 w 2214678"/>
              <a:gd name="connsiteY4" fmla="*/ 2015359 h 2569029"/>
              <a:gd name="connsiteX5" fmla="*/ 0 w 2214678"/>
              <a:gd name="connsiteY5" fmla="*/ 553670 h 25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4678" h="2569029">
                <a:moveTo>
                  <a:pt x="1107339" y="0"/>
                </a:moveTo>
                <a:lnTo>
                  <a:pt x="2214678" y="553670"/>
                </a:lnTo>
                <a:lnTo>
                  <a:pt x="2214678" y="2015359"/>
                </a:lnTo>
                <a:lnTo>
                  <a:pt x="1107339" y="2569029"/>
                </a:lnTo>
                <a:lnTo>
                  <a:pt x="0" y="2015359"/>
                </a:lnTo>
                <a:lnTo>
                  <a:pt x="0" y="553670"/>
                </a:lnTo>
                <a:close/>
              </a:path>
            </a:pathLst>
          </a:custGeom>
          <a:solidFill>
            <a:schemeClr val="bg1">
              <a:lumMod val="85000"/>
            </a:schemeClr>
          </a:solidFill>
        </p:spPr>
      </p:pic>
    </p:spTree>
    <p:extLst>
      <p:ext uri="{BB962C8B-B14F-4D97-AF65-F5344CB8AC3E}">
        <p14:creationId xmlns:p14="http://schemas.microsoft.com/office/powerpoint/2010/main" val="390156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05C5E-3193-4308-A182-185B5C292DE2}"/>
              </a:ext>
            </a:extLst>
          </p:cNvPr>
          <p:cNvSpPr txBox="1"/>
          <p:nvPr/>
        </p:nvSpPr>
        <p:spPr>
          <a:xfrm>
            <a:off x="516253" y="1649547"/>
            <a:ext cx="4073293" cy="19389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150" normalizeH="0" baseline="0" noProof="0" dirty="0">
                <a:ln>
                  <a:noFill/>
                </a:ln>
                <a:solidFill>
                  <a:prstClr val="white"/>
                </a:solidFill>
                <a:effectLst/>
                <a:uLnTx/>
                <a:uFillTx/>
                <a:latin typeface="Montserrat" charset="0"/>
                <a:ea typeface="Montserrat" charset="0"/>
                <a:cs typeface="Montserrat" charset="0"/>
              </a:rPr>
              <a:t>Getting started with PCF (a.k.a. Goodbye Web Resources) </a:t>
            </a:r>
            <a:endParaRPr kumimoji="0" lang="en-GB" sz="4000" b="1" i="1" u="none" strike="noStrike" kern="1200" cap="none" spc="-150" normalizeH="0" baseline="0" noProof="0" dirty="0">
              <a:ln>
                <a:noFill/>
              </a:ln>
              <a:solidFill>
                <a:prstClr val="white"/>
              </a:solidFill>
              <a:effectLst/>
              <a:uLnTx/>
              <a:uFillTx/>
              <a:latin typeface="Montserrat" charset="0"/>
              <a:ea typeface="Montserrat" charset="0"/>
              <a:cs typeface="Montserrat" charset="0"/>
            </a:endParaRPr>
          </a:p>
        </p:txBody>
      </p:sp>
      <p:pic>
        <p:nvPicPr>
          <p:cNvPr id="3" name="Graphic 2" descr="Power Apps Icon">
            <a:extLst>
              <a:ext uri="{FF2B5EF4-FFF2-40B4-BE49-F238E27FC236}">
                <a16:creationId xmlns:a16="http://schemas.microsoft.com/office/drawing/2014/main" id="{14040479-DA27-46C6-B7ED-A6A58210B5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7206" y="2179415"/>
            <a:ext cx="2603302" cy="2499170"/>
          </a:xfrm>
          <a:prstGeom prst="rect">
            <a:avLst/>
          </a:prstGeom>
        </p:spPr>
      </p:pic>
      <p:sp>
        <p:nvSpPr>
          <p:cNvPr id="4" name="Text Placeholder 6">
            <a:extLst>
              <a:ext uri="{FF2B5EF4-FFF2-40B4-BE49-F238E27FC236}">
                <a16:creationId xmlns:a16="http://schemas.microsoft.com/office/drawing/2014/main" id="{1A87D951-0264-4D22-8B4A-89A097AD7CDA}"/>
              </a:ext>
            </a:extLst>
          </p:cNvPr>
          <p:cNvSpPr txBox="1">
            <a:spLocks/>
          </p:cNvSpPr>
          <p:nvPr/>
        </p:nvSpPr>
        <p:spPr>
          <a:xfrm>
            <a:off x="177290" y="4126817"/>
            <a:ext cx="4524364" cy="14619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150" normalizeH="0" baseline="0" noProof="0" dirty="0">
                <a:ln>
                  <a:noFill/>
                </a:ln>
                <a:solidFill>
                  <a:prstClr val="white"/>
                </a:solidFill>
                <a:effectLst/>
                <a:uLnTx/>
                <a:uFillTx/>
                <a:latin typeface="Montserrat" charset="0"/>
                <a:ea typeface="Montserrat" charset="0"/>
                <a:cs typeface="Montserrat" charset="0"/>
              </a:rPr>
              <a:t>Technologies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150" normalizeH="0" baseline="0" noProof="0" dirty="0">
                <a:ln>
                  <a:noFill/>
                </a:ln>
                <a:solidFill>
                  <a:prstClr val="white"/>
                </a:solidFill>
                <a:effectLst/>
                <a:uLnTx/>
                <a:uFillTx/>
                <a:latin typeface="Montserrat" charset="0"/>
                <a:ea typeface="Montserrat" charset="0"/>
                <a:cs typeface="Montserrat" charset="0"/>
              </a:rPr>
              <a:t>Approach</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150" normalizeH="0" baseline="0" noProof="0" dirty="0">
                <a:ln>
                  <a:noFill/>
                </a:ln>
                <a:solidFill>
                  <a:prstClr val="white"/>
                </a:solidFill>
                <a:effectLst/>
                <a:uLnTx/>
                <a:uFillTx/>
                <a:latin typeface="Montserrat" charset="0"/>
                <a:ea typeface="Montserrat" charset="0"/>
                <a:cs typeface="Montserrat" charset="0"/>
              </a:rPr>
              <a:t>Tools &amp; Architecture</a:t>
            </a:r>
          </a:p>
        </p:txBody>
      </p:sp>
    </p:spTree>
    <p:extLst>
      <p:ext uri="{BB962C8B-B14F-4D97-AF65-F5344CB8AC3E}">
        <p14:creationId xmlns:p14="http://schemas.microsoft.com/office/powerpoint/2010/main" val="1068808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Technologies</a:t>
            </a:r>
            <a:endParaRPr kumimoji="0" lang="id-ID"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sp>
        <p:nvSpPr>
          <p:cNvPr id="30" name="Text Placeholder 6">
            <a:extLst>
              <a:ext uri="{FF2B5EF4-FFF2-40B4-BE49-F238E27FC236}">
                <a16:creationId xmlns:a16="http://schemas.microsoft.com/office/drawing/2014/main" id="{70D9F4B8-DB22-4145-A2BF-9854530C373B}"/>
              </a:ext>
            </a:extLst>
          </p:cNvPr>
          <p:cNvSpPr txBox="1">
            <a:spLocks/>
          </p:cNvSpPr>
          <p:nvPr/>
        </p:nvSpPr>
        <p:spPr>
          <a:xfrm>
            <a:off x="381330" y="1516402"/>
            <a:ext cx="11560461" cy="707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3200" b="1" i="1" spc="-150" dirty="0">
                <a:solidFill>
                  <a:prstClr val="white"/>
                </a:solidFill>
                <a:latin typeface="Montserrat" charset="0"/>
                <a:ea typeface="Montserrat" charset="0"/>
                <a:cs typeface="Montserrat" charset="0"/>
              </a:rPr>
              <a:t>Many </a:t>
            </a:r>
            <a:r>
              <a:rPr lang="en-US" sz="3200" b="1" spc="-150" dirty="0">
                <a:solidFill>
                  <a:schemeClr val="accent3"/>
                </a:solidFill>
                <a:latin typeface="Montserrat" charset="0"/>
                <a:ea typeface="Montserrat" charset="0"/>
                <a:cs typeface="Montserrat" charset="0"/>
              </a:rPr>
              <a:t>advanced technologies </a:t>
            </a:r>
            <a:r>
              <a:rPr lang="en-US" sz="3200" b="1" i="1" spc="-150" dirty="0">
                <a:solidFill>
                  <a:prstClr val="white"/>
                </a:solidFill>
                <a:latin typeface="Montserrat" charset="0"/>
                <a:ea typeface="Montserrat" charset="0"/>
                <a:cs typeface="Montserrat" charset="0"/>
              </a:rPr>
              <a:t>to take these components to the </a:t>
            </a:r>
            <a:r>
              <a:rPr lang="en-US" sz="3200" b="1" spc="-150" dirty="0">
                <a:solidFill>
                  <a:schemeClr val="accent3"/>
                </a:solidFill>
                <a:latin typeface="Montserrat" charset="0"/>
                <a:ea typeface="Montserrat" charset="0"/>
                <a:cs typeface="Montserrat" charset="0"/>
              </a:rPr>
              <a:t>next level</a:t>
            </a:r>
            <a:r>
              <a:rPr lang="en-US" sz="3200" b="1" i="1" spc="-150" dirty="0">
                <a:solidFill>
                  <a:prstClr val="white"/>
                </a:solidFill>
                <a:latin typeface="Montserrat" charset="0"/>
                <a:ea typeface="Montserrat" charset="0"/>
                <a:cs typeface="Montserrat" charset="0"/>
              </a:rPr>
              <a:t>!</a:t>
            </a:r>
          </a:p>
        </p:txBody>
      </p:sp>
      <p:pic>
        <p:nvPicPr>
          <p:cNvPr id="8" name="Picture 2" descr="Résultat de recherche d'images pour &quot;typescript logo&quot;">
            <a:extLst>
              <a:ext uri="{FF2B5EF4-FFF2-40B4-BE49-F238E27FC236}">
                <a16:creationId xmlns:a16="http://schemas.microsoft.com/office/drawing/2014/main" id="{D4B11CF6-9473-4595-8E97-88764F7A49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90" y="4544601"/>
            <a:ext cx="2779243" cy="10217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ésultat de recherche d'images pour &quot;react logo&quot;">
            <a:extLst>
              <a:ext uri="{FF2B5EF4-FFF2-40B4-BE49-F238E27FC236}">
                <a16:creationId xmlns:a16="http://schemas.microsoft.com/office/drawing/2014/main" id="{B747DF2F-22CB-4267-9EF7-AE47C6E14C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764" y="4479613"/>
            <a:ext cx="1662896" cy="11744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ésultat de recherche d'images pour &quot;html5 logo&quot;">
            <a:extLst>
              <a:ext uri="{FF2B5EF4-FFF2-40B4-BE49-F238E27FC236}">
                <a16:creationId xmlns:a16="http://schemas.microsoft.com/office/drawing/2014/main" id="{E1469BE2-8A50-4E70-BAAD-2742DA9157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58259" y="2367301"/>
            <a:ext cx="1728000" cy="172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ésultat de recherche d'images pour &quot;javascript logo&quot;">
            <a:extLst>
              <a:ext uri="{FF2B5EF4-FFF2-40B4-BE49-F238E27FC236}">
                <a16:creationId xmlns:a16="http://schemas.microsoft.com/office/drawing/2014/main" id="{C226098E-157B-4118-AB60-B6B20988A19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02" r="21658"/>
          <a:stretch/>
        </p:blipFill>
        <p:spPr bwMode="auto">
          <a:xfrm>
            <a:off x="5083313" y="2436201"/>
            <a:ext cx="1620699" cy="15537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sign&#10;&#10;Description automatically generated">
            <a:extLst>
              <a:ext uri="{FF2B5EF4-FFF2-40B4-BE49-F238E27FC236}">
                <a16:creationId xmlns:a16="http://schemas.microsoft.com/office/drawing/2014/main" id="{84137A56-3F8C-4952-B3FC-244C4D2F47C8}"/>
              </a:ext>
            </a:extLst>
          </p:cNvPr>
          <p:cNvPicPr>
            <a:picLocks noChangeAspect="1"/>
          </p:cNvPicPr>
          <p:nvPr/>
        </p:nvPicPr>
        <p:blipFill rotWithShape="1">
          <a:blip r:embed="rId7">
            <a:extLst>
              <a:ext uri="{28A0092B-C50C-407E-A947-70E740481C1C}">
                <a14:useLocalDpi xmlns:a14="http://schemas.microsoft.com/office/drawing/2010/main" val="0"/>
              </a:ext>
            </a:extLst>
          </a:blip>
          <a:srcRect l="12118" t="9048" r="9589" b="5889"/>
          <a:stretch/>
        </p:blipFill>
        <p:spPr>
          <a:xfrm>
            <a:off x="7431600" y="2436201"/>
            <a:ext cx="1347165" cy="1463646"/>
          </a:xfrm>
          <a:prstGeom prst="rect">
            <a:avLst/>
          </a:prstGeom>
        </p:spPr>
      </p:pic>
      <p:pic>
        <p:nvPicPr>
          <p:cNvPr id="13" name="Picture 12" descr="Image associée">
            <a:extLst>
              <a:ext uri="{FF2B5EF4-FFF2-40B4-BE49-F238E27FC236}">
                <a16:creationId xmlns:a16="http://schemas.microsoft.com/office/drawing/2014/main" id="{F46C89D5-0CAA-46B6-BDA4-446393BB49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6353" y="2346072"/>
            <a:ext cx="1456664" cy="15537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Image associée">
            <a:extLst>
              <a:ext uri="{FF2B5EF4-FFF2-40B4-BE49-F238E27FC236}">
                <a16:creationId xmlns:a16="http://schemas.microsoft.com/office/drawing/2014/main" id="{296CEF59-297F-4B2A-B50C-E300AD62BE4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390" t="20539" r="17140" b="20176"/>
          <a:stretch/>
        </p:blipFill>
        <p:spPr bwMode="auto">
          <a:xfrm>
            <a:off x="687384" y="2474186"/>
            <a:ext cx="1681838" cy="14778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ésultat de recherche d'images pour &quot;node js logo&quot;">
            <a:extLst>
              <a:ext uri="{FF2B5EF4-FFF2-40B4-BE49-F238E27FC236}">
                <a16:creationId xmlns:a16="http://schemas.microsoft.com/office/drawing/2014/main" id="{126D28A0-3C24-4A9A-8D57-90D9A52982E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58738" y="4536740"/>
            <a:ext cx="2267050" cy="13887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ésultat de recherche d'images pour &quot;npm logo&quot;">
            <a:extLst>
              <a:ext uri="{FF2B5EF4-FFF2-40B4-BE49-F238E27FC236}">
                <a16:creationId xmlns:a16="http://schemas.microsoft.com/office/drawing/2014/main" id="{DCBC0F5A-0500-45B6-B0B5-F61EAB10F3D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72420" y="4665929"/>
            <a:ext cx="2430442" cy="945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22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Framework Concept</a:t>
            </a:r>
            <a:endParaRPr kumimoji="0" lang="id-ID"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sp>
        <p:nvSpPr>
          <p:cNvPr id="30" name="Text Placeholder 6">
            <a:extLst>
              <a:ext uri="{FF2B5EF4-FFF2-40B4-BE49-F238E27FC236}">
                <a16:creationId xmlns:a16="http://schemas.microsoft.com/office/drawing/2014/main" id="{70D9F4B8-DB22-4145-A2BF-9854530C373B}"/>
              </a:ext>
            </a:extLst>
          </p:cNvPr>
          <p:cNvSpPr txBox="1">
            <a:spLocks/>
          </p:cNvSpPr>
          <p:nvPr/>
        </p:nvSpPr>
        <p:spPr>
          <a:xfrm>
            <a:off x="381330" y="1516402"/>
            <a:ext cx="11560461" cy="707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sz="3200" b="1" i="1" spc="-150" dirty="0">
                <a:solidFill>
                  <a:prstClr val="white"/>
                </a:solidFill>
                <a:latin typeface="Montserrat" charset="0"/>
                <a:ea typeface="Montserrat" charset="0"/>
                <a:cs typeface="Montserrat" charset="0"/>
              </a:rPr>
              <a:t>Framework Interface aka Socket</a:t>
            </a:r>
          </a:p>
        </p:txBody>
      </p:sp>
      <p:sp>
        <p:nvSpPr>
          <p:cNvPr id="17" name="Rectangle 16">
            <a:extLst>
              <a:ext uri="{FF2B5EF4-FFF2-40B4-BE49-F238E27FC236}">
                <a16:creationId xmlns:a16="http://schemas.microsoft.com/office/drawing/2014/main" id="{A5E203F2-D3F2-4EEF-814D-1F8B06BCE938}"/>
              </a:ext>
            </a:extLst>
          </p:cNvPr>
          <p:cNvSpPr/>
          <p:nvPr/>
        </p:nvSpPr>
        <p:spPr bwMode="auto">
          <a:xfrm>
            <a:off x="8310826" y="3277828"/>
            <a:ext cx="3075583" cy="1805824"/>
          </a:xfrm>
          <a:prstGeom prst="rect">
            <a:avLst/>
          </a:prstGeom>
          <a:solidFill>
            <a:schemeClr val="bg1">
              <a:lumMod val="8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1020" dirty="0">
              <a:solidFill>
                <a:srgbClr val="742B74"/>
              </a:solidFill>
              <a:latin typeface="Segoe UI Semibold" panose="020B0702040204020203" pitchFamily="34" charset="0"/>
              <a:ea typeface="Segoe UI" pitchFamily="34" charset="0"/>
              <a:cs typeface="Segoe UI Semibold" panose="020B0702040204020203" pitchFamily="34" charset="0"/>
            </a:endParaRPr>
          </a:p>
        </p:txBody>
      </p:sp>
      <p:pic>
        <p:nvPicPr>
          <p:cNvPr id="18" name="Graphic 17" descr="Gauge">
            <a:extLst>
              <a:ext uri="{FF2B5EF4-FFF2-40B4-BE49-F238E27FC236}">
                <a16:creationId xmlns:a16="http://schemas.microsoft.com/office/drawing/2014/main" id="{8283FFA1-D6DE-42E1-8958-53CEC48908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4596" y="3888795"/>
            <a:ext cx="1381770" cy="1381770"/>
          </a:xfrm>
          <a:prstGeom prst="rect">
            <a:avLst/>
          </a:prstGeom>
        </p:spPr>
      </p:pic>
      <p:pic>
        <p:nvPicPr>
          <p:cNvPr id="19" name="Picture 18" descr="A close up of a logo&#10;&#10;Description automatically generated">
            <a:extLst>
              <a:ext uri="{FF2B5EF4-FFF2-40B4-BE49-F238E27FC236}">
                <a16:creationId xmlns:a16="http://schemas.microsoft.com/office/drawing/2014/main" id="{238C180D-B5D2-4440-822E-8326108C37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26417" y="1748526"/>
            <a:ext cx="1006421" cy="1006421"/>
          </a:xfrm>
          <a:prstGeom prst="rect">
            <a:avLst/>
          </a:prstGeom>
        </p:spPr>
      </p:pic>
      <p:pic>
        <p:nvPicPr>
          <p:cNvPr id="20" name="Picture 19" descr="A close up of a logo&#10;&#10;Description automatically generated">
            <a:extLst>
              <a:ext uri="{FF2B5EF4-FFF2-40B4-BE49-F238E27FC236}">
                <a16:creationId xmlns:a16="http://schemas.microsoft.com/office/drawing/2014/main" id="{948D5DE9-BDB4-4FAE-8A68-3149903891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9195999" y="2848479"/>
            <a:ext cx="1255752" cy="1255752"/>
          </a:xfrm>
          <a:prstGeom prst="rect">
            <a:avLst/>
          </a:prstGeom>
        </p:spPr>
      </p:pic>
      <p:sp>
        <p:nvSpPr>
          <p:cNvPr id="21" name="Rectangle 20">
            <a:extLst>
              <a:ext uri="{FF2B5EF4-FFF2-40B4-BE49-F238E27FC236}">
                <a16:creationId xmlns:a16="http://schemas.microsoft.com/office/drawing/2014/main" id="{3834A4E9-D24D-4B3B-8BE6-8C6083584E5B}"/>
              </a:ext>
            </a:extLst>
          </p:cNvPr>
          <p:cNvSpPr/>
          <p:nvPr/>
        </p:nvSpPr>
        <p:spPr>
          <a:xfrm>
            <a:off x="9163927" y="1660371"/>
            <a:ext cx="1287824" cy="116600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Straight Connector 21">
            <a:extLst>
              <a:ext uri="{FF2B5EF4-FFF2-40B4-BE49-F238E27FC236}">
                <a16:creationId xmlns:a16="http://schemas.microsoft.com/office/drawing/2014/main" id="{3298A29A-5ABD-4742-A35D-98141067C48D}"/>
              </a:ext>
            </a:extLst>
          </p:cNvPr>
          <p:cNvCxnSpPr/>
          <p:nvPr/>
        </p:nvCxnSpPr>
        <p:spPr>
          <a:xfrm flipH="1">
            <a:off x="7797971" y="2140090"/>
            <a:ext cx="135803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1B02D8-43BD-48BD-B955-6288F29195CE}"/>
              </a:ext>
            </a:extLst>
          </p:cNvPr>
          <p:cNvCxnSpPr>
            <a:cxnSpLocks/>
          </p:cNvCxnSpPr>
          <p:nvPr/>
        </p:nvCxnSpPr>
        <p:spPr>
          <a:xfrm flipH="1">
            <a:off x="7797971" y="2120908"/>
            <a:ext cx="1" cy="38155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913EE7-17C3-4908-883B-9A870AD13940}"/>
              </a:ext>
            </a:extLst>
          </p:cNvPr>
          <p:cNvCxnSpPr>
            <a:cxnSpLocks/>
          </p:cNvCxnSpPr>
          <p:nvPr/>
        </p:nvCxnSpPr>
        <p:spPr>
          <a:xfrm flipH="1">
            <a:off x="6960530" y="2497207"/>
            <a:ext cx="85649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D11270B-7B77-4209-8E4D-F0CDEA2A6A0B}"/>
              </a:ext>
            </a:extLst>
          </p:cNvPr>
          <p:cNvSpPr/>
          <p:nvPr/>
        </p:nvSpPr>
        <p:spPr>
          <a:xfrm>
            <a:off x="9152042" y="3038522"/>
            <a:ext cx="1296000" cy="11664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 name="Straight Connector 25">
            <a:extLst>
              <a:ext uri="{FF2B5EF4-FFF2-40B4-BE49-F238E27FC236}">
                <a16:creationId xmlns:a16="http://schemas.microsoft.com/office/drawing/2014/main" id="{8226458C-B473-444F-B2AE-C038474AC74D}"/>
              </a:ext>
            </a:extLst>
          </p:cNvPr>
          <p:cNvCxnSpPr/>
          <p:nvPr/>
        </p:nvCxnSpPr>
        <p:spPr>
          <a:xfrm flipH="1">
            <a:off x="7797971" y="3614488"/>
            <a:ext cx="135803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455945-79DD-4EFB-9985-D96944DD7552}"/>
              </a:ext>
            </a:extLst>
          </p:cNvPr>
          <p:cNvCxnSpPr>
            <a:cxnSpLocks/>
          </p:cNvCxnSpPr>
          <p:nvPr/>
        </p:nvCxnSpPr>
        <p:spPr>
          <a:xfrm flipH="1">
            <a:off x="7814481" y="3599286"/>
            <a:ext cx="1" cy="381559"/>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1EB3A54-46ED-4FFD-ADB3-80DE2FA19903}"/>
              </a:ext>
            </a:extLst>
          </p:cNvPr>
          <p:cNvCxnSpPr>
            <a:cxnSpLocks/>
          </p:cNvCxnSpPr>
          <p:nvPr/>
        </p:nvCxnSpPr>
        <p:spPr>
          <a:xfrm flipH="1">
            <a:off x="6975770" y="3980845"/>
            <a:ext cx="85649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E6A1CA8-D501-4B10-923E-BC0AA2A54C93}"/>
              </a:ext>
            </a:extLst>
          </p:cNvPr>
          <p:cNvSpPr txBox="1">
            <a:spLocks/>
          </p:cNvSpPr>
          <p:nvPr/>
        </p:nvSpPr>
        <p:spPr>
          <a:xfrm>
            <a:off x="381330" y="2323789"/>
            <a:ext cx="6285601" cy="34833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solidFill>
                  <a:schemeClr val="bg1">
                    <a:lumMod val="65000"/>
                  </a:schemeClr>
                </a:solidFill>
                <a:cs typeface="Aharoni" panose="02010803020104030203" pitchFamily="2" charset="-79"/>
              </a:rPr>
              <a:t>Interface API SDK provides methods for control lifecycle, data/metadata access and more.	</a:t>
            </a:r>
            <a:br>
              <a:rPr lang="en-US" dirty="0">
                <a:solidFill>
                  <a:schemeClr val="bg1">
                    <a:lumMod val="65000"/>
                  </a:schemeClr>
                </a:solidFill>
                <a:cs typeface="Aharoni" panose="02010803020104030203" pitchFamily="2" charset="-79"/>
              </a:rPr>
            </a:br>
            <a:endParaRPr lang="en-US" dirty="0">
              <a:solidFill>
                <a:schemeClr val="bg1">
                  <a:lumMod val="65000"/>
                </a:schemeClr>
              </a:solidFill>
              <a:cs typeface="Aharoni" panose="02010803020104030203" pitchFamily="2" charset="-79"/>
            </a:endParaRPr>
          </a:p>
          <a:p>
            <a:pPr marL="0" indent="0" algn="just">
              <a:buNone/>
            </a:pPr>
            <a:r>
              <a:rPr lang="en-US" dirty="0">
                <a:solidFill>
                  <a:schemeClr val="bg1">
                    <a:lumMod val="65000"/>
                  </a:schemeClr>
                </a:solidFill>
                <a:cs typeface="Aharoni" panose="02010803020104030203" pitchFamily="2" charset="-79"/>
              </a:rPr>
              <a:t>Component implement the framework interface and functional logic.	</a:t>
            </a:r>
            <a:endParaRPr lang="fr-FR" dirty="0">
              <a:solidFill>
                <a:schemeClr val="bg1">
                  <a:lumMod val="65000"/>
                </a:schemeClr>
              </a:solidFill>
              <a:cs typeface="Aharoni" panose="02010803020104030203" pitchFamily="2" charset="-79"/>
            </a:endParaRPr>
          </a:p>
        </p:txBody>
      </p:sp>
    </p:spTree>
    <p:extLst>
      <p:ext uri="{BB962C8B-B14F-4D97-AF65-F5344CB8AC3E}">
        <p14:creationId xmlns:p14="http://schemas.microsoft.com/office/powerpoint/2010/main" val="118277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36060-3772-4225-818A-416D39011A08}"/>
              </a:ext>
            </a:extLst>
          </p:cNvPr>
          <p:cNvPicPr>
            <a:picLocks noChangeAspect="1"/>
          </p:cNvPicPr>
          <p:nvPr/>
        </p:nvPicPr>
        <p:blipFill>
          <a:blip r:embed="rId3"/>
          <a:stretch>
            <a:fillRect/>
          </a:stretch>
        </p:blipFill>
        <p:spPr>
          <a:xfrm>
            <a:off x="0" y="0"/>
            <a:ext cx="12210803" cy="6858000"/>
          </a:xfrm>
          <a:prstGeom prst="rect">
            <a:avLst/>
          </a:prstGeom>
        </p:spPr>
      </p:pic>
      <p:sp>
        <p:nvSpPr>
          <p:cNvPr id="6" name="Rectangle 5">
            <a:extLst>
              <a:ext uri="{FF2B5EF4-FFF2-40B4-BE49-F238E27FC236}">
                <a16:creationId xmlns:a16="http://schemas.microsoft.com/office/drawing/2014/main" id="{96513563-DE0E-4ADB-AA66-A12AF71401CF}"/>
              </a:ext>
            </a:extLst>
          </p:cNvPr>
          <p:cNvSpPr/>
          <p:nvPr/>
        </p:nvSpPr>
        <p:spPr>
          <a:xfrm>
            <a:off x="0" y="0"/>
            <a:ext cx="12210803" cy="6872288"/>
          </a:xfrm>
          <a:prstGeom prst="rect">
            <a:avLst/>
          </a:prstGeom>
          <a:gradFill flip="none" rotWithShape="1">
            <a:gsLst>
              <a:gs pos="82000">
                <a:schemeClr val="bg2">
                  <a:lumMod val="10000"/>
                  <a:alpha val="82000"/>
                </a:schemeClr>
              </a:gs>
              <a:gs pos="0">
                <a:schemeClr val="bg2">
                  <a:lumMod val="1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Segoe UI"/>
            </a:endParaRPr>
          </a:p>
        </p:txBody>
      </p:sp>
      <p:sp>
        <p:nvSpPr>
          <p:cNvPr id="2" name="TextBox 1">
            <a:extLst>
              <a:ext uri="{FF2B5EF4-FFF2-40B4-BE49-F238E27FC236}">
                <a16:creationId xmlns:a16="http://schemas.microsoft.com/office/drawing/2014/main" id="{B6609008-245E-49EF-9D9D-848A7F176317}"/>
              </a:ext>
            </a:extLst>
          </p:cNvPr>
          <p:cNvSpPr txBox="1"/>
          <p:nvPr/>
        </p:nvSpPr>
        <p:spPr>
          <a:xfrm>
            <a:off x="321876" y="545815"/>
            <a:ext cx="4598142" cy="440120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4000" b="1" dirty="0">
                <a:solidFill>
                  <a:schemeClr val="bg1"/>
                </a:solidFill>
              </a:rPr>
              <a:t>We spend a lot </a:t>
            </a:r>
            <a:br>
              <a:rPr lang="en-US" sz="4000" b="1" dirty="0">
                <a:solidFill>
                  <a:schemeClr val="bg1"/>
                </a:solidFill>
              </a:rPr>
            </a:br>
            <a:r>
              <a:rPr lang="en-US" sz="4000" b="1" dirty="0">
                <a:solidFill>
                  <a:schemeClr val="bg1"/>
                </a:solidFill>
              </a:rPr>
              <a:t>of time designing the bridge, but </a:t>
            </a:r>
            <a:br>
              <a:rPr lang="en-US" sz="4000" b="1" dirty="0">
                <a:solidFill>
                  <a:schemeClr val="bg1"/>
                </a:solidFill>
              </a:rPr>
            </a:br>
            <a:r>
              <a:rPr lang="en-US" sz="4000" b="1" dirty="0">
                <a:solidFill>
                  <a:schemeClr val="bg1"/>
                </a:solidFill>
              </a:rPr>
              <a:t>not enough time thinking about </a:t>
            </a:r>
            <a:br>
              <a:rPr lang="en-US" sz="4000" b="1" dirty="0">
                <a:solidFill>
                  <a:schemeClr val="bg1"/>
                </a:solidFill>
              </a:rPr>
            </a:br>
            <a:r>
              <a:rPr lang="en-US" sz="4000" b="1" dirty="0">
                <a:solidFill>
                  <a:schemeClr val="bg1"/>
                </a:solidFill>
              </a:rPr>
              <a:t>the people who </a:t>
            </a:r>
            <a:br>
              <a:rPr lang="en-US" sz="4000" b="1" dirty="0">
                <a:solidFill>
                  <a:schemeClr val="bg1"/>
                </a:solidFill>
              </a:rPr>
            </a:br>
            <a:r>
              <a:rPr lang="en-US" sz="4000" b="1" dirty="0">
                <a:solidFill>
                  <a:schemeClr val="bg1"/>
                </a:solidFill>
              </a:rPr>
              <a:t>are crossing it.</a:t>
            </a:r>
            <a:endParaRPr kumimoji="0" lang="id-ID"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sp>
        <p:nvSpPr>
          <p:cNvPr id="7" name="Rectangle 6">
            <a:extLst>
              <a:ext uri="{FF2B5EF4-FFF2-40B4-BE49-F238E27FC236}">
                <a16:creationId xmlns:a16="http://schemas.microsoft.com/office/drawing/2014/main" id="{8FF4BDAF-FA86-463C-8DC9-C3C9FB9AB02A}"/>
              </a:ext>
            </a:extLst>
          </p:cNvPr>
          <p:cNvSpPr/>
          <p:nvPr/>
        </p:nvSpPr>
        <p:spPr>
          <a:xfrm>
            <a:off x="276384" y="5298085"/>
            <a:ext cx="491530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50"/>
              </a:spcAft>
              <a:buClrTx/>
              <a:buSzPct val="75000"/>
              <a:buFontTx/>
              <a:buNone/>
              <a:tabLst/>
              <a:defRPr/>
            </a:pP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yriad Pro" charset="0"/>
                <a:cs typeface="Myriad Pro" charset="0"/>
              </a:rPr>
              <a:t>Dr. </a:t>
            </a:r>
            <a:r>
              <a:rPr kumimoji="0" lang="en-US" sz="1600" b="0" i="0" u="none" strike="noStrike" kern="1200" cap="none" spc="0" normalizeH="0" baseline="0" noProof="0" dirty="0" err="1">
                <a:ln>
                  <a:noFill/>
                </a:ln>
                <a:solidFill>
                  <a:schemeClr val="bg1"/>
                </a:solidFill>
                <a:effectLst/>
                <a:uLnTx/>
                <a:uFillTx/>
                <a:latin typeface="Calibri" panose="020F0502020204030204" pitchFamily="34" charset="0"/>
                <a:ea typeface="Myriad Pro" charset="0"/>
                <a:cs typeface="Myriad Pro" charset="0"/>
              </a:rPr>
              <a:t>Prabhjot</a:t>
            </a:r>
            <a:r>
              <a:rPr kumimoji="0" lang="en-US" sz="1600" b="0" i="0" u="none" strike="noStrike" kern="1200" cap="none" spc="0" normalizeH="0" baseline="0" noProof="0" dirty="0">
                <a:ln>
                  <a:noFill/>
                </a:ln>
                <a:solidFill>
                  <a:schemeClr val="bg1"/>
                </a:solidFill>
                <a:effectLst/>
                <a:uLnTx/>
                <a:uFillTx/>
                <a:latin typeface="Calibri" panose="020F0502020204030204" pitchFamily="34" charset="0"/>
                <a:ea typeface="Myriad Pro" charset="0"/>
                <a:cs typeface="Myriad Pro" charset="0"/>
              </a:rPr>
              <a:t> Singh, Columbia University</a:t>
            </a:r>
          </a:p>
        </p:txBody>
      </p:sp>
      <p:cxnSp>
        <p:nvCxnSpPr>
          <p:cNvPr id="8" name="Straight Connector 7">
            <a:extLst>
              <a:ext uri="{FF2B5EF4-FFF2-40B4-BE49-F238E27FC236}">
                <a16:creationId xmlns:a16="http://schemas.microsoft.com/office/drawing/2014/main" id="{46665DC1-CF94-4B2C-9624-F3A519C7E117}"/>
              </a:ext>
            </a:extLst>
          </p:cNvPr>
          <p:cNvCxnSpPr>
            <a:cxnSpLocks/>
          </p:cNvCxnSpPr>
          <p:nvPr/>
        </p:nvCxnSpPr>
        <p:spPr>
          <a:xfrm>
            <a:off x="375209" y="5214938"/>
            <a:ext cx="3168091" cy="0"/>
          </a:xfrm>
          <a:prstGeom prst="line">
            <a:avLst/>
          </a:prstGeom>
          <a:noFill/>
          <a:ln w="57150" cap="flat" cmpd="sng" algn="ctr">
            <a:solidFill>
              <a:schemeClr val="accent3"/>
            </a:solidFill>
            <a:prstDash val="solid"/>
            <a:miter lim="800000"/>
          </a:ln>
          <a:effectLst/>
        </p:spPr>
      </p:cxnSp>
    </p:spTree>
    <p:extLst>
      <p:ext uri="{BB962C8B-B14F-4D97-AF65-F5344CB8AC3E}">
        <p14:creationId xmlns:p14="http://schemas.microsoft.com/office/powerpoint/2010/main" val="3503920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Thinking before acting</a:t>
            </a:r>
            <a:endParaRPr kumimoji="0" lang="id-ID"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cxnSp>
        <p:nvCxnSpPr>
          <p:cNvPr id="31" name="Straight Connector 30">
            <a:extLst>
              <a:ext uri="{FF2B5EF4-FFF2-40B4-BE49-F238E27FC236}">
                <a16:creationId xmlns:a16="http://schemas.microsoft.com/office/drawing/2014/main" id="{DEBB5846-9FC0-49E0-B63B-BABE0955EAE4}"/>
              </a:ext>
            </a:extLst>
          </p:cNvPr>
          <p:cNvCxnSpPr>
            <a:stCxn id="43" idx="4"/>
          </p:cNvCxnSpPr>
          <p:nvPr/>
        </p:nvCxnSpPr>
        <p:spPr>
          <a:xfrm>
            <a:off x="3328930" y="4324483"/>
            <a:ext cx="0" cy="1420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ED8022-9115-42B3-8488-69B08CF49A99}"/>
              </a:ext>
            </a:extLst>
          </p:cNvPr>
          <p:cNvCxnSpPr>
            <a:stCxn id="49" idx="4"/>
          </p:cNvCxnSpPr>
          <p:nvPr/>
        </p:nvCxnSpPr>
        <p:spPr>
          <a:xfrm flipH="1">
            <a:off x="7014000" y="3891567"/>
            <a:ext cx="526" cy="1794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D742565-9A12-4F26-8ED2-F4F88BB6DE5E}"/>
              </a:ext>
            </a:extLst>
          </p:cNvPr>
          <p:cNvSpPr/>
          <p:nvPr/>
        </p:nvSpPr>
        <p:spPr>
          <a:xfrm>
            <a:off x="798576" y="5037964"/>
            <a:ext cx="499872" cy="4632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9C2F069D-E9A7-49E0-A74C-F09E35F4EB71}"/>
              </a:ext>
            </a:extLst>
          </p:cNvPr>
          <p:cNvCxnSpPr>
            <a:stCxn id="52" idx="4"/>
          </p:cNvCxnSpPr>
          <p:nvPr/>
        </p:nvCxnSpPr>
        <p:spPr>
          <a:xfrm flipH="1">
            <a:off x="8845012" y="4806962"/>
            <a:ext cx="0" cy="970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3BE2602-6CEC-4407-9DFF-121366A85894}"/>
              </a:ext>
            </a:extLst>
          </p:cNvPr>
          <p:cNvCxnSpPr>
            <a:stCxn id="55" idx="4"/>
          </p:cNvCxnSpPr>
          <p:nvPr/>
        </p:nvCxnSpPr>
        <p:spPr>
          <a:xfrm flipH="1">
            <a:off x="10681012" y="4210941"/>
            <a:ext cx="0" cy="1564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A810789-D987-48AF-90FC-72E6BD3EFC48}"/>
              </a:ext>
            </a:extLst>
          </p:cNvPr>
          <p:cNvCxnSpPr>
            <a:stCxn id="46" idx="4"/>
          </p:cNvCxnSpPr>
          <p:nvPr/>
        </p:nvCxnSpPr>
        <p:spPr>
          <a:xfrm flipH="1">
            <a:off x="5178000" y="4558306"/>
            <a:ext cx="0" cy="1206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81E205C-5B4C-4CF4-8A28-438B95FA8914}"/>
              </a:ext>
            </a:extLst>
          </p:cNvPr>
          <p:cNvCxnSpPr>
            <a:stCxn id="40" idx="4"/>
          </p:cNvCxnSpPr>
          <p:nvPr/>
        </p:nvCxnSpPr>
        <p:spPr>
          <a:xfrm flipH="1">
            <a:off x="1502304" y="4188684"/>
            <a:ext cx="0" cy="1556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6855EE7-B202-42A7-8CF0-E71993F49BF3}"/>
              </a:ext>
            </a:extLst>
          </p:cNvPr>
          <p:cNvGrpSpPr/>
          <p:nvPr/>
        </p:nvGrpSpPr>
        <p:grpSpPr>
          <a:xfrm>
            <a:off x="1084894" y="3404301"/>
            <a:ext cx="842212" cy="844315"/>
            <a:chOff x="1393086" y="3855331"/>
            <a:chExt cx="842212" cy="844315"/>
          </a:xfrm>
        </p:grpSpPr>
        <p:sp>
          <p:nvSpPr>
            <p:cNvPr id="39" name="Oval 36">
              <a:extLst>
                <a:ext uri="{FF2B5EF4-FFF2-40B4-BE49-F238E27FC236}">
                  <a16:creationId xmlns:a16="http://schemas.microsoft.com/office/drawing/2014/main" id="{F47BEC62-3F44-497A-92AE-4EBC32359C89}"/>
                </a:ext>
              </a:extLst>
            </p:cNvPr>
            <p:cNvSpPr>
              <a:spLocks noChangeArrowheads="1"/>
            </p:cNvSpPr>
            <p:nvPr/>
          </p:nvSpPr>
          <p:spPr bwMode="auto">
            <a:xfrm>
              <a:off x="1393086" y="3855331"/>
              <a:ext cx="842212" cy="844315"/>
            </a:xfrm>
            <a:prstGeom prst="ellipse">
              <a:avLst/>
            </a:prstGeom>
            <a:solidFill>
              <a:schemeClr val="accent1"/>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40" name="Oval 37">
              <a:extLst>
                <a:ext uri="{FF2B5EF4-FFF2-40B4-BE49-F238E27FC236}">
                  <a16:creationId xmlns:a16="http://schemas.microsoft.com/office/drawing/2014/main" id="{37B56B87-5921-4C1A-A6AC-A00B688DAEFB}"/>
                </a:ext>
              </a:extLst>
            </p:cNvPr>
            <p:cNvSpPr>
              <a:spLocks noChangeArrowheads="1"/>
            </p:cNvSpPr>
            <p:nvPr/>
          </p:nvSpPr>
          <p:spPr bwMode="auto">
            <a:xfrm>
              <a:off x="1453019" y="3915264"/>
              <a:ext cx="723398" cy="724450"/>
            </a:xfrm>
            <a:prstGeom prst="ellipse">
              <a:avLst/>
            </a:prstGeom>
            <a:solidFill>
              <a:srgbClr val="FFFFFF"/>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41" name="Group 40">
            <a:extLst>
              <a:ext uri="{FF2B5EF4-FFF2-40B4-BE49-F238E27FC236}">
                <a16:creationId xmlns:a16="http://schemas.microsoft.com/office/drawing/2014/main" id="{B152A143-6EBF-4427-BE32-C1E4A9EF18E5}"/>
              </a:ext>
            </a:extLst>
          </p:cNvPr>
          <p:cNvGrpSpPr/>
          <p:nvPr/>
        </p:nvGrpSpPr>
        <p:grpSpPr>
          <a:xfrm>
            <a:off x="2907299" y="3541152"/>
            <a:ext cx="843264" cy="843264"/>
            <a:chOff x="3111648" y="3262577"/>
            <a:chExt cx="843264" cy="843264"/>
          </a:xfrm>
        </p:grpSpPr>
        <p:sp>
          <p:nvSpPr>
            <p:cNvPr id="42" name="Oval 41">
              <a:extLst>
                <a:ext uri="{FF2B5EF4-FFF2-40B4-BE49-F238E27FC236}">
                  <a16:creationId xmlns:a16="http://schemas.microsoft.com/office/drawing/2014/main" id="{6C1C5171-B1CA-459C-90DC-9C5DC5D5FB55}"/>
                </a:ext>
              </a:extLst>
            </p:cNvPr>
            <p:cNvSpPr>
              <a:spLocks noChangeArrowheads="1"/>
            </p:cNvSpPr>
            <p:nvPr/>
          </p:nvSpPr>
          <p:spPr bwMode="auto">
            <a:xfrm>
              <a:off x="3111648" y="3262577"/>
              <a:ext cx="843264" cy="843264"/>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43" name="Oval 42">
              <a:extLst>
                <a:ext uri="{FF2B5EF4-FFF2-40B4-BE49-F238E27FC236}">
                  <a16:creationId xmlns:a16="http://schemas.microsoft.com/office/drawing/2014/main" id="{45838122-B5B6-4AC0-8BF8-99DA1AF31F2B}"/>
                </a:ext>
              </a:extLst>
            </p:cNvPr>
            <p:cNvSpPr>
              <a:spLocks noChangeArrowheads="1"/>
            </p:cNvSpPr>
            <p:nvPr/>
          </p:nvSpPr>
          <p:spPr bwMode="auto">
            <a:xfrm>
              <a:off x="3171580" y="3321458"/>
              <a:ext cx="723398"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44" name="Group 43">
            <a:extLst>
              <a:ext uri="{FF2B5EF4-FFF2-40B4-BE49-F238E27FC236}">
                <a16:creationId xmlns:a16="http://schemas.microsoft.com/office/drawing/2014/main" id="{7311B904-C1F9-449A-9055-D31D14F67E1B}"/>
              </a:ext>
            </a:extLst>
          </p:cNvPr>
          <p:cNvGrpSpPr/>
          <p:nvPr/>
        </p:nvGrpSpPr>
        <p:grpSpPr>
          <a:xfrm>
            <a:off x="4757945" y="3774974"/>
            <a:ext cx="840110" cy="843264"/>
            <a:chOff x="4832313" y="4205731"/>
            <a:chExt cx="840110" cy="843264"/>
          </a:xfrm>
        </p:grpSpPr>
        <p:sp>
          <p:nvSpPr>
            <p:cNvPr id="45" name="Oval 49">
              <a:extLst>
                <a:ext uri="{FF2B5EF4-FFF2-40B4-BE49-F238E27FC236}">
                  <a16:creationId xmlns:a16="http://schemas.microsoft.com/office/drawing/2014/main" id="{8B98B471-4EC1-400E-B893-F4E77C14C598}"/>
                </a:ext>
              </a:extLst>
            </p:cNvPr>
            <p:cNvSpPr>
              <a:spLocks noChangeArrowheads="1"/>
            </p:cNvSpPr>
            <p:nvPr/>
          </p:nvSpPr>
          <p:spPr bwMode="auto">
            <a:xfrm>
              <a:off x="4832313" y="4205731"/>
              <a:ext cx="840110" cy="84326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46" name="Oval 50">
              <a:extLst>
                <a:ext uri="{FF2B5EF4-FFF2-40B4-BE49-F238E27FC236}">
                  <a16:creationId xmlns:a16="http://schemas.microsoft.com/office/drawing/2014/main" id="{840E4993-F57B-45BD-8536-37DE7E67D71B}"/>
                </a:ext>
              </a:extLst>
            </p:cNvPr>
            <p:cNvSpPr>
              <a:spLocks noChangeArrowheads="1"/>
            </p:cNvSpPr>
            <p:nvPr/>
          </p:nvSpPr>
          <p:spPr bwMode="auto">
            <a:xfrm>
              <a:off x="4890142" y="4264613"/>
              <a:ext cx="725501"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47" name="Group 46">
            <a:extLst>
              <a:ext uri="{FF2B5EF4-FFF2-40B4-BE49-F238E27FC236}">
                <a16:creationId xmlns:a16="http://schemas.microsoft.com/office/drawing/2014/main" id="{AEFD5351-20AE-4013-B5E3-14A8DE98C3F4}"/>
              </a:ext>
            </a:extLst>
          </p:cNvPr>
          <p:cNvGrpSpPr/>
          <p:nvPr/>
        </p:nvGrpSpPr>
        <p:grpSpPr>
          <a:xfrm>
            <a:off x="6592894" y="3107184"/>
            <a:ext cx="842212" cy="843264"/>
            <a:chOff x="6551926" y="3616905"/>
            <a:chExt cx="842212" cy="843264"/>
          </a:xfrm>
        </p:grpSpPr>
        <p:sp>
          <p:nvSpPr>
            <p:cNvPr id="48" name="Oval 56">
              <a:extLst>
                <a:ext uri="{FF2B5EF4-FFF2-40B4-BE49-F238E27FC236}">
                  <a16:creationId xmlns:a16="http://schemas.microsoft.com/office/drawing/2014/main" id="{FCFB5106-D08F-4798-9942-857A9858F330}"/>
                </a:ext>
              </a:extLst>
            </p:cNvPr>
            <p:cNvSpPr>
              <a:spLocks noChangeArrowheads="1"/>
            </p:cNvSpPr>
            <p:nvPr/>
          </p:nvSpPr>
          <p:spPr bwMode="auto">
            <a:xfrm>
              <a:off x="6551926" y="3616905"/>
              <a:ext cx="842212" cy="843264"/>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49" name="Oval 57">
              <a:extLst>
                <a:ext uri="{FF2B5EF4-FFF2-40B4-BE49-F238E27FC236}">
                  <a16:creationId xmlns:a16="http://schemas.microsoft.com/office/drawing/2014/main" id="{1F1FD80C-0A30-4B9B-967F-591E6C00FC73}"/>
                </a:ext>
              </a:extLst>
            </p:cNvPr>
            <p:cNvSpPr>
              <a:spLocks noChangeArrowheads="1"/>
            </p:cNvSpPr>
            <p:nvPr/>
          </p:nvSpPr>
          <p:spPr bwMode="auto">
            <a:xfrm>
              <a:off x="6611859" y="3676838"/>
              <a:ext cx="723398"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50" name="Group 49">
            <a:extLst>
              <a:ext uri="{FF2B5EF4-FFF2-40B4-BE49-F238E27FC236}">
                <a16:creationId xmlns:a16="http://schemas.microsoft.com/office/drawing/2014/main" id="{29F13352-106A-4069-88AA-859C6A03F0CD}"/>
              </a:ext>
            </a:extLst>
          </p:cNvPr>
          <p:cNvGrpSpPr/>
          <p:nvPr/>
        </p:nvGrpSpPr>
        <p:grpSpPr>
          <a:xfrm>
            <a:off x="8428368" y="4023630"/>
            <a:ext cx="843264" cy="843264"/>
            <a:chOff x="8270488" y="4442195"/>
            <a:chExt cx="843264" cy="843264"/>
          </a:xfrm>
        </p:grpSpPr>
        <p:sp>
          <p:nvSpPr>
            <p:cNvPr id="51" name="Oval 63">
              <a:extLst>
                <a:ext uri="{FF2B5EF4-FFF2-40B4-BE49-F238E27FC236}">
                  <a16:creationId xmlns:a16="http://schemas.microsoft.com/office/drawing/2014/main" id="{9733E43D-4825-40C5-B51C-87FFDE7EA991}"/>
                </a:ext>
              </a:extLst>
            </p:cNvPr>
            <p:cNvSpPr>
              <a:spLocks noChangeArrowheads="1"/>
            </p:cNvSpPr>
            <p:nvPr/>
          </p:nvSpPr>
          <p:spPr bwMode="auto">
            <a:xfrm>
              <a:off x="8270488" y="4442195"/>
              <a:ext cx="843264" cy="843264"/>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52" name="Oval 64">
              <a:extLst>
                <a:ext uri="{FF2B5EF4-FFF2-40B4-BE49-F238E27FC236}">
                  <a16:creationId xmlns:a16="http://schemas.microsoft.com/office/drawing/2014/main" id="{422FCFED-179F-4049-8E63-B570934D859F}"/>
                </a:ext>
              </a:extLst>
            </p:cNvPr>
            <p:cNvSpPr>
              <a:spLocks noChangeArrowheads="1"/>
            </p:cNvSpPr>
            <p:nvPr/>
          </p:nvSpPr>
          <p:spPr bwMode="auto">
            <a:xfrm>
              <a:off x="8330420" y="4502128"/>
              <a:ext cx="723398" cy="72339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53" name="Group 52">
            <a:extLst>
              <a:ext uri="{FF2B5EF4-FFF2-40B4-BE49-F238E27FC236}">
                <a16:creationId xmlns:a16="http://schemas.microsoft.com/office/drawing/2014/main" id="{0A56B6C2-DF80-4B19-99EB-75775DCF81B1}"/>
              </a:ext>
            </a:extLst>
          </p:cNvPr>
          <p:cNvGrpSpPr/>
          <p:nvPr/>
        </p:nvGrpSpPr>
        <p:grpSpPr>
          <a:xfrm>
            <a:off x="10264894" y="3426558"/>
            <a:ext cx="842212" cy="844315"/>
            <a:chOff x="9996997" y="3855331"/>
            <a:chExt cx="842212" cy="844315"/>
          </a:xfrm>
        </p:grpSpPr>
        <p:sp>
          <p:nvSpPr>
            <p:cNvPr id="54" name="Oval 36">
              <a:extLst>
                <a:ext uri="{FF2B5EF4-FFF2-40B4-BE49-F238E27FC236}">
                  <a16:creationId xmlns:a16="http://schemas.microsoft.com/office/drawing/2014/main" id="{A3CF666A-A773-4730-AF94-F0109A73879B}"/>
                </a:ext>
              </a:extLst>
            </p:cNvPr>
            <p:cNvSpPr>
              <a:spLocks noChangeArrowheads="1"/>
            </p:cNvSpPr>
            <p:nvPr/>
          </p:nvSpPr>
          <p:spPr bwMode="auto">
            <a:xfrm>
              <a:off x="9996997" y="3855331"/>
              <a:ext cx="842212" cy="84431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55" name="Oval 37">
              <a:extLst>
                <a:ext uri="{FF2B5EF4-FFF2-40B4-BE49-F238E27FC236}">
                  <a16:creationId xmlns:a16="http://schemas.microsoft.com/office/drawing/2014/main" id="{789DF314-38D8-4FC9-9B7F-063BDC2434EB}"/>
                </a:ext>
              </a:extLst>
            </p:cNvPr>
            <p:cNvSpPr>
              <a:spLocks noChangeArrowheads="1"/>
            </p:cNvSpPr>
            <p:nvPr/>
          </p:nvSpPr>
          <p:spPr bwMode="auto">
            <a:xfrm>
              <a:off x="10056930" y="3915264"/>
              <a:ext cx="723398"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sp>
        <p:nvSpPr>
          <p:cNvPr id="56" name="TextBox 55">
            <a:extLst>
              <a:ext uri="{FF2B5EF4-FFF2-40B4-BE49-F238E27FC236}">
                <a16:creationId xmlns:a16="http://schemas.microsoft.com/office/drawing/2014/main" id="{6986990B-9F4F-4149-B80B-836B45B4B7A3}"/>
              </a:ext>
            </a:extLst>
          </p:cNvPr>
          <p:cNvSpPr txBox="1"/>
          <p:nvPr/>
        </p:nvSpPr>
        <p:spPr>
          <a:xfrm>
            <a:off x="696000" y="2273427"/>
            <a:ext cx="1764050" cy="1027397"/>
          </a:xfrm>
          <a:prstGeom prst="rect">
            <a:avLst/>
          </a:prstGeom>
          <a:noFill/>
        </p:spPr>
        <p:txBody>
          <a:bodyPr wrap="square" rtlCol="0">
            <a:noAutofit/>
          </a:bodyPr>
          <a:lstStyle/>
          <a:p>
            <a:pPr lvl="0" algn="ctr">
              <a:defRPr/>
            </a:pPr>
            <a:r>
              <a:rPr lang="en-US" sz="1400" dirty="0">
                <a:solidFill>
                  <a:srgbClr val="FF5800"/>
                </a:solidFill>
                <a:latin typeface="Segoe UI Semibold" panose="020B0702040204020203" pitchFamily="34" charset="0"/>
                <a:ea typeface="Segoe UI Light" charset="0"/>
                <a:cs typeface="Segoe UI Semibold" panose="020B0702040204020203" pitchFamily="34" charset="0"/>
              </a:rPr>
              <a:t>What problem do I want to answer ?</a:t>
            </a:r>
          </a:p>
        </p:txBody>
      </p:sp>
      <p:sp>
        <p:nvSpPr>
          <p:cNvPr id="57" name="TextBox 56">
            <a:extLst>
              <a:ext uri="{FF2B5EF4-FFF2-40B4-BE49-F238E27FC236}">
                <a16:creationId xmlns:a16="http://schemas.microsoft.com/office/drawing/2014/main" id="{71E93816-F6C7-44F6-ACC6-D4880AF1B531}"/>
              </a:ext>
            </a:extLst>
          </p:cNvPr>
          <p:cNvSpPr txBox="1"/>
          <p:nvPr/>
        </p:nvSpPr>
        <p:spPr>
          <a:xfrm>
            <a:off x="2518931" y="2207606"/>
            <a:ext cx="1620000" cy="10273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CE056A"/>
                </a:solidFill>
                <a:latin typeface="Segoe UI Semibold" panose="020B0702040204020203" pitchFamily="34" charset="0"/>
                <a:cs typeface="Segoe UI Semibold" panose="020B0702040204020203" pitchFamily="34" charset="0"/>
              </a:rPr>
              <a:t>What is the added value of building a component?</a:t>
            </a:r>
          </a:p>
        </p:txBody>
      </p:sp>
      <p:sp>
        <p:nvSpPr>
          <p:cNvPr id="58" name="TextBox 57">
            <a:extLst>
              <a:ext uri="{FF2B5EF4-FFF2-40B4-BE49-F238E27FC236}">
                <a16:creationId xmlns:a16="http://schemas.microsoft.com/office/drawing/2014/main" id="{9B1EE891-900F-4334-A073-7A4EB9B0015E}"/>
              </a:ext>
            </a:extLst>
          </p:cNvPr>
          <p:cNvSpPr txBox="1"/>
          <p:nvPr/>
        </p:nvSpPr>
        <p:spPr>
          <a:xfrm>
            <a:off x="4367999" y="2024970"/>
            <a:ext cx="1633069" cy="1644814"/>
          </a:xfrm>
          <a:prstGeom prst="rect">
            <a:avLst/>
          </a:prstGeom>
          <a:noFill/>
        </p:spPr>
        <p:txBody>
          <a:bodyPr wrap="square" rtlCol="0">
            <a:noAutofit/>
          </a:bodyPr>
          <a:lstStyle/>
          <a:p>
            <a:pPr algn="ctr">
              <a:defRPr/>
            </a:pPr>
            <a:r>
              <a:rPr lang="en-US" sz="1400" dirty="0">
                <a:solidFill>
                  <a:srgbClr val="C80000"/>
                </a:solidFill>
                <a:latin typeface="Segoe UI Semibold" panose="020B0702040204020203" pitchFamily="34" charset="0"/>
                <a:ea typeface="Segoe UI Light" charset="0"/>
                <a:cs typeface="Segoe UI Semibold" panose="020B0702040204020203" pitchFamily="34" charset="0"/>
              </a:rPr>
              <a:t>What features must be implemented to take full advantage of this component? </a:t>
            </a:r>
          </a:p>
        </p:txBody>
      </p:sp>
      <p:sp>
        <p:nvSpPr>
          <p:cNvPr id="59" name="TextBox 58">
            <a:extLst>
              <a:ext uri="{FF2B5EF4-FFF2-40B4-BE49-F238E27FC236}">
                <a16:creationId xmlns:a16="http://schemas.microsoft.com/office/drawing/2014/main" id="{C5F9B6C6-8118-4C8E-BD6A-123646355A3D}"/>
              </a:ext>
            </a:extLst>
          </p:cNvPr>
          <p:cNvSpPr txBox="1"/>
          <p:nvPr/>
        </p:nvSpPr>
        <p:spPr>
          <a:xfrm>
            <a:off x="6210534" y="1430006"/>
            <a:ext cx="1620000" cy="1027397"/>
          </a:xfrm>
          <a:prstGeom prst="rect">
            <a:avLst/>
          </a:prstGeom>
          <a:noFill/>
        </p:spPr>
        <p:txBody>
          <a:bodyPr wrap="square" rtlCol="0">
            <a:noAutofit/>
          </a:bodyPr>
          <a:lstStyle/>
          <a:p>
            <a:pPr lvl="0" algn="ctr">
              <a:defRPr/>
            </a:pPr>
            <a:r>
              <a:rPr lang="en-US" sz="1400" dirty="0">
                <a:solidFill>
                  <a:srgbClr val="FFB414"/>
                </a:solidFill>
                <a:latin typeface="Segoe UI Semibold" panose="020B0702040204020203" pitchFamily="34" charset="0"/>
                <a:ea typeface="Segoe UI Light" charset="0"/>
                <a:cs typeface="Segoe UI Semibold" panose="020B0702040204020203" pitchFamily="34" charset="0"/>
              </a:rPr>
              <a:t>What types of data will it use?</a:t>
            </a:r>
          </a:p>
          <a:p>
            <a:pPr lvl="0" algn="ctr">
              <a:defRPr/>
            </a:pPr>
            <a:r>
              <a:rPr lang="en-US" sz="1400" dirty="0">
                <a:solidFill>
                  <a:srgbClr val="FFB414"/>
                </a:solidFill>
                <a:latin typeface="Segoe UI Semibold" panose="020B0702040204020203" pitchFamily="34" charset="0"/>
                <a:ea typeface="Segoe UI Light" charset="0"/>
                <a:cs typeface="Segoe UI Semibold" panose="020B0702040204020203" pitchFamily="34" charset="0"/>
              </a:rPr>
              <a:t>Will it be used on a field or on a dataset?</a:t>
            </a:r>
          </a:p>
        </p:txBody>
      </p:sp>
      <p:sp>
        <p:nvSpPr>
          <p:cNvPr id="60" name="TextBox 59">
            <a:extLst>
              <a:ext uri="{FF2B5EF4-FFF2-40B4-BE49-F238E27FC236}">
                <a16:creationId xmlns:a16="http://schemas.microsoft.com/office/drawing/2014/main" id="{9D8214AF-EA11-43EC-BDED-09127D65A772}"/>
              </a:ext>
            </a:extLst>
          </p:cNvPr>
          <p:cNvSpPr txBox="1"/>
          <p:nvPr/>
        </p:nvSpPr>
        <p:spPr>
          <a:xfrm>
            <a:off x="8053069" y="2771330"/>
            <a:ext cx="1620000" cy="787331"/>
          </a:xfrm>
          <a:prstGeom prst="rect">
            <a:avLst/>
          </a:prstGeom>
          <a:noFill/>
        </p:spPr>
        <p:txBody>
          <a:bodyPr wrap="square" rtlCol="0">
            <a:noAutofit/>
          </a:bodyPr>
          <a:lstStyle/>
          <a:p>
            <a:pPr algn="ctr">
              <a:defRPr/>
            </a:pPr>
            <a:r>
              <a:rPr lang="en-US" sz="1400" dirty="0">
                <a:solidFill>
                  <a:srgbClr val="47800A"/>
                </a:solidFill>
                <a:latin typeface="Segoe UI Semibold" panose="020B0702040204020203" pitchFamily="34" charset="0"/>
                <a:ea typeface="Segoe UI Light" charset="0"/>
                <a:cs typeface="Segoe UI Semibold" panose="020B0702040204020203" pitchFamily="34" charset="0"/>
              </a:rPr>
              <a:t>What parameters do I want to keep free to modify?</a:t>
            </a:r>
          </a:p>
        </p:txBody>
      </p:sp>
      <p:sp>
        <p:nvSpPr>
          <p:cNvPr id="61" name="Rectangle 6">
            <a:extLst>
              <a:ext uri="{FF2B5EF4-FFF2-40B4-BE49-F238E27FC236}">
                <a16:creationId xmlns:a16="http://schemas.microsoft.com/office/drawing/2014/main" id="{D39F31DA-8CB6-4359-8D4F-29540318B09B}"/>
              </a:ext>
            </a:extLst>
          </p:cNvPr>
          <p:cNvSpPr>
            <a:spLocks noChangeArrowheads="1"/>
          </p:cNvSpPr>
          <p:nvPr/>
        </p:nvSpPr>
        <p:spPr bwMode="auto">
          <a:xfrm>
            <a:off x="0" y="5482287"/>
            <a:ext cx="12192000" cy="437114"/>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99D539B4-F984-4810-9277-1149FB0756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2790" y="3630851"/>
            <a:ext cx="406421" cy="406421"/>
          </a:xfrm>
          <a:prstGeom prst="rect">
            <a:avLst/>
          </a:prstGeom>
        </p:spPr>
      </p:pic>
      <p:pic>
        <p:nvPicPr>
          <p:cNvPr id="63" name="Picture 62">
            <a:extLst>
              <a:ext uri="{FF2B5EF4-FFF2-40B4-BE49-F238E27FC236}">
                <a16:creationId xmlns:a16="http://schemas.microsoft.com/office/drawing/2014/main" id="{ACC37405-3064-4930-9616-26FE8CCF41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0790" y="3320359"/>
            <a:ext cx="406421" cy="406421"/>
          </a:xfrm>
          <a:prstGeom prst="rect">
            <a:avLst/>
          </a:prstGeom>
        </p:spPr>
      </p:pic>
      <p:pic>
        <p:nvPicPr>
          <p:cNvPr id="64" name="Picture 63">
            <a:hlinkClick r:id="rId5"/>
            <a:extLst>
              <a:ext uri="{FF2B5EF4-FFF2-40B4-BE49-F238E27FC236}">
                <a16:creationId xmlns:a16="http://schemas.microsoft.com/office/drawing/2014/main" id="{BE1B54BA-7561-4882-B4BC-3ADD9B42AB4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25709" y="3743571"/>
            <a:ext cx="406445" cy="406445"/>
          </a:xfrm>
          <a:prstGeom prst="rect">
            <a:avLst/>
          </a:prstGeom>
        </p:spPr>
      </p:pic>
      <p:pic>
        <p:nvPicPr>
          <p:cNvPr id="65" name="Picture 64">
            <a:extLst>
              <a:ext uri="{FF2B5EF4-FFF2-40B4-BE49-F238E27FC236}">
                <a16:creationId xmlns:a16="http://schemas.microsoft.com/office/drawing/2014/main" id="{0A1569B5-1F00-44C4-A480-BF6C89493CE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45784" y="4236173"/>
            <a:ext cx="408433" cy="408433"/>
          </a:xfrm>
          <a:prstGeom prst="rect">
            <a:avLst/>
          </a:prstGeom>
        </p:spPr>
      </p:pic>
      <p:pic>
        <p:nvPicPr>
          <p:cNvPr id="66" name="Picture 65">
            <a:extLst>
              <a:ext uri="{FF2B5EF4-FFF2-40B4-BE49-F238E27FC236}">
                <a16:creationId xmlns:a16="http://schemas.microsoft.com/office/drawing/2014/main" id="{F23601BA-6E06-4466-9383-91604F1A446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78645" y="4057967"/>
            <a:ext cx="971783" cy="2126429"/>
          </a:xfrm>
          <a:prstGeom prst="rect">
            <a:avLst/>
          </a:prstGeom>
        </p:spPr>
      </p:pic>
      <p:pic>
        <p:nvPicPr>
          <p:cNvPr id="67" name="Picture 66">
            <a:extLst>
              <a:ext uri="{FF2B5EF4-FFF2-40B4-BE49-F238E27FC236}">
                <a16:creationId xmlns:a16="http://schemas.microsoft.com/office/drawing/2014/main" id="{2C60726A-0DAF-498F-AD9C-7F7AB6BEB50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74778" y="3987789"/>
            <a:ext cx="406445" cy="406445"/>
          </a:xfrm>
          <a:prstGeom prst="rect">
            <a:avLst/>
          </a:prstGeom>
        </p:spPr>
      </p:pic>
      <p:sp>
        <p:nvSpPr>
          <p:cNvPr id="68" name="TextBox 67">
            <a:extLst>
              <a:ext uri="{FF2B5EF4-FFF2-40B4-BE49-F238E27FC236}">
                <a16:creationId xmlns:a16="http://schemas.microsoft.com/office/drawing/2014/main" id="{083760D5-F9CC-45D7-A8D9-275465E7D936}"/>
              </a:ext>
            </a:extLst>
          </p:cNvPr>
          <p:cNvSpPr txBox="1"/>
          <p:nvPr/>
        </p:nvSpPr>
        <p:spPr>
          <a:xfrm>
            <a:off x="9876000" y="2379337"/>
            <a:ext cx="1758952" cy="474990"/>
          </a:xfrm>
          <a:prstGeom prst="rect">
            <a:avLst/>
          </a:prstGeom>
          <a:noFill/>
        </p:spPr>
        <p:txBody>
          <a:bodyPr wrap="square" rtlCol="0">
            <a:noAutofit/>
          </a:bodyPr>
          <a:lstStyle/>
          <a:p>
            <a:pPr lvl="0" algn="ctr">
              <a:defRPr/>
            </a:pPr>
            <a:r>
              <a:rPr lang="en-US" sz="1400" dirty="0">
                <a:solidFill>
                  <a:srgbClr val="008376"/>
                </a:solidFill>
                <a:latin typeface="Segoe UI Semibold" panose="020B0702040204020203" pitchFamily="34" charset="0"/>
                <a:ea typeface="Segoe UI Light" charset="0"/>
                <a:cs typeface="Segoe UI Semibold" panose="020B0702040204020203" pitchFamily="34" charset="0"/>
              </a:rPr>
              <a:t>External services ? </a:t>
            </a:r>
          </a:p>
        </p:txBody>
      </p:sp>
      <p:pic>
        <p:nvPicPr>
          <p:cNvPr id="69" name="Picture 68">
            <a:extLst>
              <a:ext uri="{FF2B5EF4-FFF2-40B4-BE49-F238E27FC236}">
                <a16:creationId xmlns:a16="http://schemas.microsoft.com/office/drawing/2014/main" id="{DDECBD7E-B54C-43C9-AC43-8DDBE48F7EF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481784" y="3632543"/>
            <a:ext cx="408433" cy="408433"/>
          </a:xfrm>
          <a:prstGeom prst="rect">
            <a:avLst/>
          </a:prstGeom>
        </p:spPr>
      </p:pic>
      <p:pic>
        <p:nvPicPr>
          <p:cNvPr id="70" name="Picture 69">
            <a:extLst>
              <a:ext uri="{FF2B5EF4-FFF2-40B4-BE49-F238E27FC236}">
                <a16:creationId xmlns:a16="http://schemas.microsoft.com/office/drawing/2014/main" id="{7AD5D479-194B-40D0-ABB6-A41460FC852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82808" y="4248592"/>
            <a:ext cx="1259561" cy="1925119"/>
          </a:xfrm>
          <a:prstGeom prst="rect">
            <a:avLst/>
          </a:prstGeom>
        </p:spPr>
      </p:pic>
    </p:spTree>
    <p:extLst>
      <p:ext uri="{BB962C8B-B14F-4D97-AF65-F5344CB8AC3E}">
        <p14:creationId xmlns:p14="http://schemas.microsoft.com/office/powerpoint/2010/main" val="330663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500"/>
                                        <p:tgtEl>
                                          <p:spTgt spid="60"/>
                                        </p:tgtEl>
                                      </p:cBhvr>
                                    </p:animEffec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500"/>
                                        <p:tgtEl>
                                          <p:spTgt spid="53"/>
                                        </p:tgtEl>
                                      </p:cBhvr>
                                    </p:animEffect>
                                  </p:childTnLst>
                                </p:cTn>
                              </p:par>
                              <p:par>
                                <p:cTn id="65" presetID="10"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500"/>
                                        <p:tgtEl>
                                          <p:spTgt spid="68"/>
                                        </p:tgtEl>
                                      </p:cBhvr>
                                    </p:animEffect>
                                  </p:childTnLst>
                                </p:cTn>
                              </p:par>
                              <p:par>
                                <p:cTn id="71" presetID="10"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59" grpId="0"/>
      <p:bldP spid="60" grpId="0"/>
      <p:bldP spid="6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Equip yourself!</a:t>
            </a:r>
            <a:endParaRPr kumimoji="0" lang="id-ID"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sp>
        <p:nvSpPr>
          <p:cNvPr id="31" name="Text Placeholder 6">
            <a:extLst>
              <a:ext uri="{FF2B5EF4-FFF2-40B4-BE49-F238E27FC236}">
                <a16:creationId xmlns:a16="http://schemas.microsoft.com/office/drawing/2014/main" id="{2ACEC2C2-5E4A-4B35-8400-592CF82ECCBD}"/>
              </a:ext>
            </a:extLst>
          </p:cNvPr>
          <p:cNvSpPr txBox="1">
            <a:spLocks/>
          </p:cNvSpPr>
          <p:nvPr/>
        </p:nvSpPr>
        <p:spPr>
          <a:xfrm>
            <a:off x="381330" y="1568281"/>
            <a:ext cx="6766095" cy="47957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2400" b="1" i="1" spc="-150" dirty="0">
                <a:solidFill>
                  <a:prstClr val="white"/>
                </a:solidFill>
                <a:latin typeface="Montserrat" charset="0"/>
                <a:ea typeface="Montserrat" charset="0"/>
                <a:cs typeface="Montserrat" charset="0"/>
              </a:rPr>
              <a:t>Install</a:t>
            </a:r>
            <a:r>
              <a:rPr lang="en-US" sz="2400" dirty="0"/>
              <a:t> </a:t>
            </a:r>
            <a:r>
              <a:rPr lang="en-US" sz="2400" b="1" spc="-150" dirty="0" err="1">
                <a:solidFill>
                  <a:schemeClr val="accent3"/>
                </a:solidFill>
                <a:latin typeface="Montserrat" charset="0"/>
                <a:ea typeface="Montserrat" charset="0"/>
                <a:cs typeface="Montserrat" charset="0"/>
                <a:hlinkClick r:id="rId3">
                  <a:extLst>
                    <a:ext uri="{A12FA001-AC4F-418D-AE19-62706E023703}">
                      <ahyp:hlinkClr xmlns:ahyp="http://schemas.microsoft.com/office/drawing/2018/hyperlinkcolor" val="tx"/>
                    </a:ext>
                  </a:extLst>
                </a:hlinkClick>
              </a:rPr>
              <a:t>Npm</a:t>
            </a:r>
            <a:r>
              <a:rPr lang="en-US" sz="2400" dirty="0"/>
              <a:t> </a:t>
            </a:r>
            <a:r>
              <a:rPr lang="en-US" sz="2400" b="1" i="1" spc="-150" dirty="0">
                <a:solidFill>
                  <a:prstClr val="white"/>
                </a:solidFill>
                <a:latin typeface="Montserrat" charset="0"/>
                <a:ea typeface="Montserrat" charset="0"/>
                <a:cs typeface="Montserrat" charset="0"/>
              </a:rPr>
              <a:t>or</a:t>
            </a:r>
            <a:r>
              <a:rPr lang="en-US" sz="2400" dirty="0"/>
              <a:t> </a:t>
            </a:r>
            <a:r>
              <a:rPr lang="en-US" sz="2400" b="1" spc="-150" dirty="0">
                <a:solidFill>
                  <a:schemeClr val="accent3"/>
                </a:solidFill>
                <a:latin typeface="Montserrat" charset="0"/>
                <a:ea typeface="Montserrat" charset="0"/>
                <a:cs typeface="Montserrat" charset="0"/>
                <a:hlinkClick r:id="rId4">
                  <a:extLst>
                    <a:ext uri="{A12FA001-AC4F-418D-AE19-62706E023703}">
                      <ahyp:hlinkClr xmlns:ahyp="http://schemas.microsoft.com/office/drawing/2018/hyperlinkcolor" val="tx"/>
                    </a:ext>
                  </a:extLst>
                </a:hlinkClick>
              </a:rPr>
              <a:t>Node.js</a:t>
            </a:r>
            <a:r>
              <a:rPr lang="en-US" sz="2400" b="1" i="1" spc="-150" dirty="0">
                <a:solidFill>
                  <a:prstClr val="white"/>
                </a:solidFill>
                <a:latin typeface="Montserrat" charset="0"/>
                <a:ea typeface="Montserrat" charset="0"/>
                <a:cs typeface="Montserrat" charset="0"/>
              </a:rPr>
              <a:t>,</a:t>
            </a:r>
            <a:r>
              <a:rPr lang="en-US" sz="2400" dirty="0"/>
              <a:t> </a:t>
            </a:r>
            <a:r>
              <a:rPr lang="en-US" sz="2400" b="1" i="1" spc="-150" dirty="0">
                <a:solidFill>
                  <a:prstClr val="white"/>
                </a:solidFill>
                <a:latin typeface="Montserrat" charset="0"/>
                <a:ea typeface="Montserrat" charset="0"/>
                <a:cs typeface="Montserrat" charset="0"/>
              </a:rPr>
              <a:t>one will come with the other in any case!</a:t>
            </a:r>
          </a:p>
          <a:p>
            <a:pPr marL="0" indent="0" fontAlgn="base">
              <a:buNone/>
            </a:pPr>
            <a:endParaRPr lang="en-US" sz="2400" b="1" i="1" spc="-150" dirty="0">
              <a:solidFill>
                <a:prstClr val="white"/>
              </a:solidFill>
              <a:latin typeface="Montserrat" charset="0"/>
              <a:ea typeface="Montserrat" charset="0"/>
              <a:cs typeface="Montserrat" charset="0"/>
            </a:endParaRPr>
          </a:p>
          <a:p>
            <a:pPr marL="0" indent="0" fontAlgn="base">
              <a:buNone/>
            </a:pPr>
            <a:r>
              <a:rPr lang="en-US" sz="2400" b="1" i="1" spc="-150" dirty="0">
                <a:solidFill>
                  <a:prstClr val="white"/>
                </a:solidFill>
                <a:latin typeface="Montserrat" charset="0"/>
                <a:ea typeface="Montserrat" charset="0"/>
                <a:cs typeface="Montserrat" charset="0"/>
              </a:rPr>
              <a:t>Make sure you have the </a:t>
            </a:r>
            <a:r>
              <a:rPr lang="en-US" sz="2400" b="1" spc="-150" dirty="0">
                <a:solidFill>
                  <a:schemeClr val="accent3"/>
                </a:solidFill>
                <a:latin typeface="Montserrat" charset="0"/>
                <a:ea typeface="Montserrat" charset="0"/>
                <a:cs typeface="Montserrat" charset="0"/>
                <a:hlinkClick r:id="rId5">
                  <a:extLst>
                    <a:ext uri="{A12FA001-AC4F-418D-AE19-62706E023703}">
                      <ahyp:hlinkClr xmlns:ahyp="http://schemas.microsoft.com/office/drawing/2018/hyperlinkcolor" val="tx"/>
                    </a:ext>
                  </a:extLst>
                </a:hlinkClick>
              </a:rPr>
              <a:t>.NET Framework 4.6.2 Developer Pack</a:t>
            </a:r>
            <a:r>
              <a:rPr lang="en-US" sz="2400" b="1" i="1" spc="-150" dirty="0">
                <a:solidFill>
                  <a:prstClr val="white"/>
                </a:solidFill>
                <a:latin typeface="Montserrat" charset="0"/>
                <a:ea typeface="Montserrat" charset="0"/>
                <a:cs typeface="Montserrat" charset="0"/>
              </a:rPr>
              <a:t>.</a:t>
            </a:r>
          </a:p>
          <a:p>
            <a:pPr marL="0" indent="0" fontAlgn="base">
              <a:buNone/>
            </a:pPr>
            <a:endParaRPr lang="en-US" sz="2400" b="1" i="1" spc="-150" dirty="0">
              <a:solidFill>
                <a:prstClr val="white"/>
              </a:solidFill>
              <a:latin typeface="Montserrat" charset="0"/>
              <a:ea typeface="Montserrat" charset="0"/>
              <a:cs typeface="Montserrat" charset="0"/>
            </a:endParaRPr>
          </a:p>
          <a:p>
            <a:pPr marL="0" indent="0" fontAlgn="base">
              <a:buNone/>
            </a:pPr>
            <a:r>
              <a:rPr lang="en-US" sz="2400" b="1" i="1" spc="-150" dirty="0">
                <a:solidFill>
                  <a:prstClr val="white"/>
                </a:solidFill>
                <a:latin typeface="Montserrat" charset="0"/>
                <a:ea typeface="Montserrat" charset="0"/>
                <a:cs typeface="Montserrat" charset="0"/>
              </a:rPr>
              <a:t>Install</a:t>
            </a:r>
            <a:r>
              <a:rPr lang="en-US" sz="2400" dirty="0"/>
              <a:t> </a:t>
            </a:r>
            <a:r>
              <a:rPr lang="en-US" sz="2400" b="1" spc="-150" dirty="0">
                <a:solidFill>
                  <a:schemeClr val="accent3"/>
                </a:solidFill>
                <a:latin typeface="Montserrat" charset="0"/>
                <a:ea typeface="Montserrat" charset="0"/>
                <a:cs typeface="Montserrat" charset="0"/>
                <a:hlinkClick r:id="rId6">
                  <a:extLst>
                    <a:ext uri="{A12FA001-AC4F-418D-AE19-62706E023703}">
                      <ahyp:hlinkClr xmlns:ahyp="http://schemas.microsoft.com/office/drawing/2018/hyperlinkcolor" val="tx"/>
                    </a:ext>
                  </a:extLst>
                </a:hlinkClick>
              </a:rPr>
              <a:t>Microsoft PowerApps CLI</a:t>
            </a:r>
            <a:r>
              <a:rPr lang="en-US" sz="2400" b="1" i="1" spc="-150" dirty="0">
                <a:solidFill>
                  <a:prstClr val="white"/>
                </a:solidFill>
                <a:latin typeface="Montserrat" charset="0"/>
                <a:ea typeface="Montserrat" charset="0"/>
                <a:cs typeface="Montserrat" charset="0"/>
              </a:rPr>
              <a:t>.</a:t>
            </a:r>
          </a:p>
          <a:p>
            <a:pPr marL="0" indent="0" fontAlgn="base">
              <a:buNone/>
            </a:pPr>
            <a:br>
              <a:rPr lang="en-US" sz="2400" dirty="0"/>
            </a:br>
            <a:r>
              <a:rPr lang="en-US" sz="2400" b="1" i="1" spc="-150" dirty="0">
                <a:solidFill>
                  <a:prstClr val="white"/>
                </a:solidFill>
                <a:latin typeface="Montserrat" charset="0"/>
                <a:ea typeface="Montserrat" charset="0"/>
                <a:cs typeface="Montserrat" charset="0"/>
              </a:rPr>
              <a:t>Note: </a:t>
            </a:r>
            <a:r>
              <a:rPr lang="en-US" sz="2400" b="1" i="1" spc="-150" dirty="0" err="1">
                <a:solidFill>
                  <a:prstClr val="white"/>
                </a:solidFill>
                <a:latin typeface="Montserrat" charset="0"/>
                <a:ea typeface="Montserrat" charset="0"/>
                <a:cs typeface="Montserrat" charset="0"/>
              </a:rPr>
              <a:t>XrmToolBox</a:t>
            </a:r>
            <a:r>
              <a:rPr lang="en-US" sz="2400" b="1" i="1" spc="-150" dirty="0">
                <a:solidFill>
                  <a:prstClr val="white"/>
                </a:solidFill>
                <a:latin typeface="Montserrat" charset="0"/>
                <a:ea typeface="Montserrat" charset="0"/>
                <a:cs typeface="Montserrat" charset="0"/>
              </a:rPr>
              <a:t> plugin exists </a:t>
            </a:r>
            <a:r>
              <a:rPr lang="en-US" sz="2400" b="1" spc="-150" dirty="0">
                <a:solidFill>
                  <a:schemeClr val="accent3"/>
                </a:solidFill>
                <a:latin typeface="Montserrat" charset="0"/>
                <a:ea typeface="Montserrat" charset="0"/>
                <a:cs typeface="Montserrat" charset="0"/>
                <a:hlinkClick r:id="rId7">
                  <a:extLst>
                    <a:ext uri="{A12FA001-AC4F-418D-AE19-62706E023703}">
                      <ahyp:hlinkClr xmlns:ahyp="http://schemas.microsoft.com/office/drawing/2018/hyperlinkcolor" val="tx"/>
                    </a:ext>
                  </a:extLst>
                </a:hlinkClick>
              </a:rPr>
              <a:t>PCF Custom Control Builder</a:t>
            </a:r>
            <a:r>
              <a:rPr lang="en-US" sz="2400" b="1" i="1" spc="-150" dirty="0">
                <a:solidFill>
                  <a:prstClr val="white"/>
                </a:solidFill>
                <a:latin typeface="Montserrat" charset="0"/>
                <a:ea typeface="Montserrat" charset="0"/>
                <a:cs typeface="Montserrat" charset="0"/>
              </a:rPr>
              <a:t>.</a:t>
            </a:r>
          </a:p>
        </p:txBody>
      </p:sp>
      <p:pic>
        <p:nvPicPr>
          <p:cNvPr id="32" name="Picture 31" descr="Résultat de recherche d'images pour &quot;node js logo&quot;">
            <a:extLst>
              <a:ext uri="{FF2B5EF4-FFF2-40B4-BE49-F238E27FC236}">
                <a16:creationId xmlns:a16="http://schemas.microsoft.com/office/drawing/2014/main" id="{BC4C08A2-01C3-4F77-AC55-5FE4430EBD4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8665" y="1358649"/>
            <a:ext cx="1502658" cy="92051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Résultat de recherche d'images pour &quot;npm logo&quot;">
            <a:extLst>
              <a:ext uri="{FF2B5EF4-FFF2-40B4-BE49-F238E27FC236}">
                <a16:creationId xmlns:a16="http://schemas.microsoft.com/office/drawing/2014/main" id="{8410638A-BB85-492A-A898-6A1295062EF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475087" y="1499414"/>
            <a:ext cx="1641931" cy="63898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Résultat de recherche d'images pour &quot;.net framework logo&quot;">
            <a:extLst>
              <a:ext uri="{FF2B5EF4-FFF2-40B4-BE49-F238E27FC236}">
                <a16:creationId xmlns:a16="http://schemas.microsoft.com/office/drawing/2014/main" id="{01F379A3-D45E-4944-838C-92D1447C331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38162" y="2356993"/>
            <a:ext cx="1178260" cy="1178260"/>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5EBD8504-5A73-48FC-8FA7-2762BF1E7E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85594" y="3240610"/>
            <a:ext cx="914400" cy="914400"/>
          </a:xfrm>
          <a:prstGeom prst="rect">
            <a:avLst/>
          </a:prstGeom>
        </p:spPr>
      </p:pic>
      <p:pic>
        <p:nvPicPr>
          <p:cNvPr id="36" name="Picture 4" descr="Donation · XrmToolBox">
            <a:extLst>
              <a:ext uri="{FF2B5EF4-FFF2-40B4-BE49-F238E27FC236}">
                <a16:creationId xmlns:a16="http://schemas.microsoft.com/office/drawing/2014/main" id="{B9D9F561-C068-45E6-8FE5-DC37FCD9EB9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251301" y="3962584"/>
            <a:ext cx="1292364" cy="129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61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Power Apps CLI</a:t>
            </a:r>
            <a:endParaRPr kumimoji="0" lang="id-ID"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endParaRPr>
          </a:p>
        </p:txBody>
      </p:sp>
      <p:sp>
        <p:nvSpPr>
          <p:cNvPr id="31" name="Text Placeholder 6">
            <a:extLst>
              <a:ext uri="{FF2B5EF4-FFF2-40B4-BE49-F238E27FC236}">
                <a16:creationId xmlns:a16="http://schemas.microsoft.com/office/drawing/2014/main" id="{2ACEC2C2-5E4A-4B35-8400-592CF82ECCBD}"/>
              </a:ext>
            </a:extLst>
          </p:cNvPr>
          <p:cNvSpPr txBox="1">
            <a:spLocks/>
          </p:cNvSpPr>
          <p:nvPr/>
        </p:nvSpPr>
        <p:spPr>
          <a:xfrm>
            <a:off x="381330" y="1568282"/>
            <a:ext cx="11551266" cy="1499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en-US" sz="2400" b="1" i="1" spc="-150" dirty="0">
                <a:solidFill>
                  <a:prstClr val="white"/>
                </a:solidFill>
                <a:latin typeface="Montserrat" charset="0"/>
                <a:ea typeface="Montserrat" charset="0"/>
                <a:cs typeface="Montserrat" charset="0"/>
              </a:rPr>
              <a:t>A unique tool that initially focuses on developing custom controls, plugins and web resources.</a:t>
            </a:r>
          </a:p>
          <a:p>
            <a:pPr marL="0" lvl="0" indent="0">
              <a:buNone/>
              <a:defRPr/>
            </a:pPr>
            <a:br>
              <a:rPr lang="en-US" sz="2400" b="1" i="1" spc="-150" dirty="0">
                <a:solidFill>
                  <a:prstClr val="white"/>
                </a:solidFill>
                <a:latin typeface="Montserrat" charset="0"/>
                <a:ea typeface="Montserrat" charset="0"/>
                <a:cs typeface="Montserrat" charset="0"/>
              </a:rPr>
            </a:br>
            <a:r>
              <a:rPr lang="en-US" sz="2400" b="1" spc="-150" dirty="0">
                <a:solidFill>
                  <a:schemeClr val="accent3"/>
                </a:solidFill>
                <a:latin typeface="Montserrat" charset="0"/>
                <a:ea typeface="Montserrat" charset="0"/>
                <a:cs typeface="Montserrat" charset="0"/>
              </a:rPr>
              <a:t>C</a:t>
            </a:r>
            <a:r>
              <a:rPr lang="en-US" sz="2400" b="1" i="1" spc="-150" dirty="0">
                <a:solidFill>
                  <a:prstClr val="white"/>
                </a:solidFill>
                <a:latin typeface="Montserrat" charset="0"/>
                <a:ea typeface="Montserrat" charset="0"/>
                <a:cs typeface="Montserrat" charset="0"/>
              </a:rPr>
              <a:t>ommand </a:t>
            </a:r>
            <a:r>
              <a:rPr lang="en-US" sz="2400" b="1" spc="-150" dirty="0">
                <a:solidFill>
                  <a:schemeClr val="accent3"/>
                </a:solidFill>
                <a:latin typeface="Montserrat" charset="0"/>
                <a:ea typeface="Montserrat" charset="0"/>
                <a:cs typeface="Montserrat" charset="0"/>
              </a:rPr>
              <a:t>L</a:t>
            </a:r>
            <a:r>
              <a:rPr lang="en-US" sz="2400" b="1" i="1" spc="-150" dirty="0">
                <a:solidFill>
                  <a:prstClr val="white"/>
                </a:solidFill>
                <a:latin typeface="Montserrat" charset="0"/>
                <a:ea typeface="Montserrat" charset="0"/>
                <a:cs typeface="Montserrat" charset="0"/>
              </a:rPr>
              <a:t>ine </a:t>
            </a:r>
            <a:r>
              <a:rPr lang="en-US" sz="2400" b="1" spc="-150" dirty="0">
                <a:solidFill>
                  <a:schemeClr val="accent3"/>
                </a:solidFill>
                <a:latin typeface="Montserrat" charset="0"/>
                <a:ea typeface="Montserrat" charset="0"/>
                <a:cs typeface="Montserrat" charset="0"/>
              </a:rPr>
              <a:t>I</a:t>
            </a:r>
            <a:r>
              <a:rPr lang="en-US" sz="2400" b="1" i="1" spc="-150" dirty="0">
                <a:solidFill>
                  <a:prstClr val="white"/>
                </a:solidFill>
                <a:latin typeface="Montserrat" charset="0"/>
                <a:ea typeface="Montserrat" charset="0"/>
                <a:cs typeface="Montserrat" charset="0"/>
              </a:rPr>
              <a:t>nterface which enables developers to be more efficient in their PCF development !</a:t>
            </a:r>
          </a:p>
          <a:p>
            <a:pPr marL="0" indent="0" fontAlgn="base">
              <a:buNone/>
            </a:pPr>
            <a:endParaRPr lang="en-US" sz="2400" b="1" i="1" spc="-150" dirty="0">
              <a:solidFill>
                <a:prstClr val="white"/>
              </a:solidFill>
              <a:latin typeface="Montserrat" charset="0"/>
              <a:ea typeface="Montserrat" charset="0"/>
              <a:cs typeface="Montserrat" charset="0"/>
            </a:endParaRPr>
          </a:p>
        </p:txBody>
      </p:sp>
      <p:sp>
        <p:nvSpPr>
          <p:cNvPr id="9" name="Text Placeholder 6">
            <a:extLst>
              <a:ext uri="{FF2B5EF4-FFF2-40B4-BE49-F238E27FC236}">
                <a16:creationId xmlns:a16="http://schemas.microsoft.com/office/drawing/2014/main" id="{CE7D4BE6-EAA6-4603-B997-BDF66C98F532}"/>
              </a:ext>
            </a:extLst>
          </p:cNvPr>
          <p:cNvSpPr txBox="1">
            <a:spLocks/>
          </p:cNvSpPr>
          <p:nvPr/>
        </p:nvSpPr>
        <p:spPr>
          <a:xfrm>
            <a:off x="381330" y="3692737"/>
            <a:ext cx="4517241" cy="27139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defRPr/>
            </a:pPr>
            <a:r>
              <a:rPr lang="en-US" sz="2000" i="1" spc="-150" dirty="0">
                <a:solidFill>
                  <a:prstClr val="white"/>
                </a:solidFill>
                <a:latin typeface="Montserrat" charset="0"/>
                <a:ea typeface="Montserrat" charset="0"/>
                <a:cs typeface="Montserrat" charset="0"/>
              </a:rPr>
              <a:t>Control templates (field and dataset)</a:t>
            </a:r>
          </a:p>
          <a:p>
            <a:pPr algn="just">
              <a:defRPr/>
            </a:pPr>
            <a:endParaRPr lang="en-US" sz="2000" i="1" spc="-150" dirty="0">
              <a:solidFill>
                <a:prstClr val="white"/>
              </a:solidFill>
              <a:latin typeface="Montserrat" charset="0"/>
              <a:ea typeface="Montserrat" charset="0"/>
              <a:cs typeface="Montserrat" charset="0"/>
            </a:endParaRPr>
          </a:p>
          <a:p>
            <a:pPr algn="just">
              <a:defRPr/>
            </a:pPr>
            <a:r>
              <a:rPr lang="en-US" sz="2000" i="1" spc="-150" dirty="0">
                <a:solidFill>
                  <a:prstClr val="white"/>
                </a:solidFill>
                <a:latin typeface="Montserrat" charset="0"/>
                <a:ea typeface="Montserrat" charset="0"/>
                <a:cs typeface="Montserrat" charset="0"/>
              </a:rPr>
              <a:t>Build in validations to catch issues prior to deployment</a:t>
            </a:r>
          </a:p>
          <a:p>
            <a:pPr algn="just">
              <a:defRPr/>
            </a:pPr>
            <a:endParaRPr lang="en-US" sz="2000" i="1" spc="-150" dirty="0">
              <a:solidFill>
                <a:prstClr val="white"/>
              </a:solidFill>
              <a:latin typeface="Montserrat" charset="0"/>
              <a:ea typeface="Montserrat" charset="0"/>
              <a:cs typeface="Montserrat" charset="0"/>
            </a:endParaRPr>
          </a:p>
          <a:p>
            <a:pPr algn="just">
              <a:defRPr/>
            </a:pPr>
            <a:r>
              <a:rPr lang="en-US" sz="2000" i="1" spc="-150" dirty="0">
                <a:solidFill>
                  <a:prstClr val="white"/>
                </a:solidFill>
                <a:latin typeface="Montserrat" charset="0"/>
                <a:ea typeface="Montserrat" charset="0"/>
                <a:cs typeface="Montserrat" charset="0"/>
              </a:rPr>
              <a:t>Can be used as part of your automated</a:t>
            </a:r>
            <a:br>
              <a:rPr lang="en-US" sz="2000" i="1" spc="-150" dirty="0">
                <a:solidFill>
                  <a:prstClr val="white"/>
                </a:solidFill>
                <a:latin typeface="Montserrat" charset="0"/>
                <a:ea typeface="Montserrat" charset="0"/>
                <a:cs typeface="Montserrat" charset="0"/>
              </a:rPr>
            </a:br>
            <a:r>
              <a:rPr lang="en-US" sz="2000" i="1" spc="-150" dirty="0">
                <a:solidFill>
                  <a:prstClr val="white"/>
                </a:solidFill>
                <a:latin typeface="Montserrat" charset="0"/>
                <a:ea typeface="Montserrat" charset="0"/>
                <a:cs typeface="Montserrat" charset="0"/>
              </a:rPr>
              <a:t> processes</a:t>
            </a:r>
          </a:p>
        </p:txBody>
      </p:sp>
      <p:pic>
        <p:nvPicPr>
          <p:cNvPr id="10" name="Untitled_ Nov 4, 2019 10_36 PM - Edited">
            <a:hlinkClick r:id="" action="ppaction://media"/>
            <a:extLst>
              <a:ext uri="{FF2B5EF4-FFF2-40B4-BE49-F238E27FC236}">
                <a16:creationId xmlns:a16="http://schemas.microsoft.com/office/drawing/2014/main" id="{15F7336A-3A7C-407B-BC35-D2EE0B9F60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68952" y="3552219"/>
            <a:ext cx="6863644" cy="28687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824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8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5" y="545815"/>
            <a:ext cx="776621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150" normalizeH="0" baseline="0" noProof="0" dirty="0" err="1">
                <a:ln>
                  <a:noFill/>
                </a:ln>
                <a:solidFill>
                  <a:srgbClr val="E61873"/>
                </a:solidFill>
                <a:effectLst/>
                <a:uLnTx/>
                <a:uFillTx/>
                <a:latin typeface="Montserrat" charset="0"/>
                <a:ea typeface="Montserrat" charset="0"/>
                <a:cs typeface="Montserrat" charset="0"/>
              </a:rPr>
              <a:t>XrmToolBox</a:t>
            </a:r>
            <a:r>
              <a:rPr kumimoji="0" lang="en-GB" sz="4000" b="1" i="1" u="none" strike="noStrike" kern="1200" cap="none" spc="-150" normalizeH="0" baseline="0" noProof="0" dirty="0">
                <a:ln>
                  <a:noFill/>
                </a:ln>
                <a:solidFill>
                  <a:srgbClr val="E61873"/>
                </a:solidFill>
                <a:effectLst/>
                <a:uLnTx/>
                <a:uFillTx/>
                <a:latin typeface="Montserrat" charset="0"/>
                <a:ea typeface="Montserrat" charset="0"/>
                <a:cs typeface="Montserrat" charset="0"/>
              </a:rPr>
              <a:t> Plugin by </a:t>
            </a:r>
            <a:r>
              <a:rPr lang="en-GB" sz="4000" b="1" i="1" spc="-150" dirty="0">
                <a:solidFill>
                  <a:srgbClr val="E61873"/>
                </a:solidFill>
                <a:latin typeface="Montserrat" charset="0"/>
                <a:hlinkClick r:id="rId2">
                  <a:extLst>
                    <a:ext uri="{A12FA001-AC4F-418D-AE19-62706E023703}">
                      <ahyp:hlinkClr xmlns:ahyp="http://schemas.microsoft.com/office/drawing/2018/hyperlinkcolor" val="tx"/>
                    </a:ext>
                  </a:extLst>
                </a:hlinkClick>
              </a:rPr>
              <a:t>Danish</a:t>
            </a:r>
            <a:endParaRPr lang="id-ID" sz="4000" b="1" i="1" spc="-150" dirty="0">
              <a:solidFill>
                <a:srgbClr val="E61873"/>
              </a:solidFill>
              <a:latin typeface="Montserrat" charset="0"/>
            </a:endParaRPr>
          </a:p>
        </p:txBody>
      </p:sp>
      <p:sp>
        <p:nvSpPr>
          <p:cNvPr id="31" name="Text Placeholder 6">
            <a:extLst>
              <a:ext uri="{FF2B5EF4-FFF2-40B4-BE49-F238E27FC236}">
                <a16:creationId xmlns:a16="http://schemas.microsoft.com/office/drawing/2014/main" id="{2ACEC2C2-5E4A-4B35-8400-592CF82ECCBD}"/>
              </a:ext>
            </a:extLst>
          </p:cNvPr>
          <p:cNvSpPr txBox="1">
            <a:spLocks/>
          </p:cNvSpPr>
          <p:nvPr/>
        </p:nvSpPr>
        <p:spPr>
          <a:xfrm>
            <a:off x="381330" y="1568282"/>
            <a:ext cx="11551266" cy="857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defRPr/>
            </a:pPr>
            <a:r>
              <a:rPr lang="en-US" sz="2400" b="1" i="1" spc="-150" dirty="0">
                <a:solidFill>
                  <a:prstClr val="white"/>
                </a:solidFill>
                <a:latin typeface="Montserrat" charset="0"/>
                <a:ea typeface="Montserrat" charset="0"/>
                <a:cs typeface="Montserrat" charset="0"/>
              </a:rPr>
              <a:t>Facilitates the </a:t>
            </a:r>
            <a:r>
              <a:rPr lang="en-US" sz="2400" b="1" spc="-150" dirty="0">
                <a:solidFill>
                  <a:schemeClr val="accent3"/>
                </a:solidFill>
                <a:latin typeface="Montserrat" charset="0"/>
              </a:rPr>
              <a:t>creation, building</a:t>
            </a:r>
            <a:r>
              <a:rPr lang="en-US" sz="2400" b="1" i="1" spc="-150" dirty="0">
                <a:solidFill>
                  <a:prstClr val="white"/>
                </a:solidFill>
                <a:latin typeface="Montserrat" charset="0"/>
                <a:ea typeface="Montserrat" charset="0"/>
                <a:cs typeface="Montserrat" charset="0"/>
              </a:rPr>
              <a:t> and </a:t>
            </a:r>
            <a:r>
              <a:rPr lang="en-US" sz="2400" b="1" spc="-150" dirty="0">
                <a:solidFill>
                  <a:schemeClr val="accent3"/>
                </a:solidFill>
                <a:latin typeface="Montserrat" charset="0"/>
              </a:rPr>
              <a:t>deployment </a:t>
            </a:r>
            <a:r>
              <a:rPr lang="en-US" sz="2400" b="1" i="1" spc="-150" dirty="0">
                <a:solidFill>
                  <a:prstClr val="white"/>
                </a:solidFill>
                <a:latin typeface="Montserrat" charset="0"/>
                <a:ea typeface="Montserrat" charset="0"/>
                <a:cs typeface="Montserrat" charset="0"/>
              </a:rPr>
              <a:t>of custom PCF controls by eliminating the need to write commands.</a:t>
            </a:r>
            <a:br>
              <a:rPr lang="en-US" sz="2400" b="1" i="1" spc="-150" dirty="0">
                <a:solidFill>
                  <a:prstClr val="white"/>
                </a:solidFill>
                <a:latin typeface="Montserrat" charset="0"/>
                <a:ea typeface="Montserrat" charset="0"/>
                <a:cs typeface="Montserrat" charset="0"/>
              </a:rPr>
            </a:br>
            <a:endParaRPr lang="en-US" sz="2400" b="1" i="1" spc="-150" dirty="0">
              <a:solidFill>
                <a:prstClr val="white"/>
              </a:solidFill>
              <a:latin typeface="Montserrat" charset="0"/>
              <a:ea typeface="Montserrat" charset="0"/>
              <a:cs typeface="Montserrat" charset="0"/>
            </a:endParaRPr>
          </a:p>
        </p:txBody>
      </p:sp>
      <p:pic>
        <p:nvPicPr>
          <p:cNvPr id="6" name="Picture 5">
            <a:extLst>
              <a:ext uri="{FF2B5EF4-FFF2-40B4-BE49-F238E27FC236}">
                <a16:creationId xmlns:a16="http://schemas.microsoft.com/office/drawing/2014/main" id="{A91C7B12-306B-415E-8896-E140386A86FD}"/>
              </a:ext>
            </a:extLst>
          </p:cNvPr>
          <p:cNvPicPr>
            <a:picLocks noChangeAspect="1"/>
          </p:cNvPicPr>
          <p:nvPr/>
        </p:nvPicPr>
        <p:blipFill rotWithShape="1">
          <a:blip r:embed="rId3"/>
          <a:srcRect r="10182" b="6953"/>
          <a:stretch/>
        </p:blipFill>
        <p:spPr>
          <a:xfrm>
            <a:off x="8264110" y="627984"/>
            <a:ext cx="3668486" cy="54354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2BE23FF-1BB4-443B-95FA-E8D44CF3FBC5}"/>
              </a:ext>
            </a:extLst>
          </p:cNvPr>
          <p:cNvPicPr>
            <a:picLocks noChangeAspect="1"/>
          </p:cNvPicPr>
          <p:nvPr/>
        </p:nvPicPr>
        <p:blipFill>
          <a:blip r:embed="rId4"/>
          <a:stretch>
            <a:fillRect/>
          </a:stretch>
        </p:blipFill>
        <p:spPr>
          <a:xfrm>
            <a:off x="2237927" y="2549078"/>
            <a:ext cx="7941831" cy="39485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925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i="1" spc="-150" dirty="0">
                <a:solidFill>
                  <a:srgbClr val="E61873"/>
                </a:solidFill>
                <a:latin typeface="Montserrat" charset="0"/>
              </a:rPr>
              <a:t>What makes a custom component ?</a:t>
            </a:r>
            <a:endParaRPr lang="id-ID" sz="4000" b="1" i="1" spc="-150" dirty="0">
              <a:solidFill>
                <a:srgbClr val="E61873"/>
              </a:solidFill>
              <a:latin typeface="Montserrat" charset="0"/>
            </a:endParaRPr>
          </a:p>
        </p:txBody>
      </p:sp>
      <p:sp>
        <p:nvSpPr>
          <p:cNvPr id="8" name="Rectangle 7">
            <a:extLst>
              <a:ext uri="{FF2B5EF4-FFF2-40B4-BE49-F238E27FC236}">
                <a16:creationId xmlns:a16="http://schemas.microsoft.com/office/drawing/2014/main" id="{DA46068A-32B0-460B-BB0B-BFD9F172CEFE}"/>
              </a:ext>
            </a:extLst>
          </p:cNvPr>
          <p:cNvSpPr/>
          <p:nvPr/>
        </p:nvSpPr>
        <p:spPr>
          <a:xfrm>
            <a:off x="1153429" y="2011633"/>
            <a:ext cx="3031572" cy="373810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endParaRPr lang="en-US" sz="2200" dirty="0">
              <a:solidFill>
                <a:schemeClr val="tx1"/>
              </a:solidFill>
            </a:endParaRPr>
          </a:p>
        </p:txBody>
      </p:sp>
      <p:sp>
        <p:nvSpPr>
          <p:cNvPr id="9" name="Rectangle 8">
            <a:extLst>
              <a:ext uri="{FF2B5EF4-FFF2-40B4-BE49-F238E27FC236}">
                <a16:creationId xmlns:a16="http://schemas.microsoft.com/office/drawing/2014/main" id="{211A66FA-F38D-405D-8645-45F51B011E38}"/>
              </a:ext>
            </a:extLst>
          </p:cNvPr>
          <p:cNvSpPr/>
          <p:nvPr/>
        </p:nvSpPr>
        <p:spPr>
          <a:xfrm>
            <a:off x="4521471" y="2011632"/>
            <a:ext cx="3031572" cy="373810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endParaRPr lang="en-US" sz="2200" dirty="0">
              <a:solidFill>
                <a:schemeClr val="tx1"/>
              </a:solidFill>
            </a:endParaRPr>
          </a:p>
        </p:txBody>
      </p:sp>
      <p:grpSp>
        <p:nvGrpSpPr>
          <p:cNvPr id="10" name="Group 9">
            <a:extLst>
              <a:ext uri="{FF2B5EF4-FFF2-40B4-BE49-F238E27FC236}">
                <a16:creationId xmlns:a16="http://schemas.microsoft.com/office/drawing/2014/main" id="{E1116527-488F-416F-8C79-C47A4150508C}"/>
              </a:ext>
            </a:extLst>
          </p:cNvPr>
          <p:cNvGrpSpPr/>
          <p:nvPr/>
        </p:nvGrpSpPr>
        <p:grpSpPr>
          <a:xfrm>
            <a:off x="1306573" y="2094725"/>
            <a:ext cx="2736000" cy="1440000"/>
            <a:chOff x="2958888" y="1402080"/>
            <a:chExt cx="1707284" cy="1463040"/>
          </a:xfrm>
        </p:grpSpPr>
        <p:sp>
          <p:nvSpPr>
            <p:cNvPr id="11" name="Rectangle 10">
              <a:extLst>
                <a:ext uri="{FF2B5EF4-FFF2-40B4-BE49-F238E27FC236}">
                  <a16:creationId xmlns:a16="http://schemas.microsoft.com/office/drawing/2014/main" id="{AC924AB3-B5A2-4217-BB88-FFC28741D2D5}"/>
                </a:ext>
              </a:extLst>
            </p:cNvPr>
            <p:cNvSpPr/>
            <p:nvPr/>
          </p:nvSpPr>
          <p:spPr>
            <a:xfrm>
              <a:off x="2958888" y="1402080"/>
              <a:ext cx="1707284" cy="1463040"/>
            </a:xfrm>
            <a:prstGeom prst="rect">
              <a:avLst/>
            </a:prstGeom>
            <a:solidFill>
              <a:srgbClr val="00837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D3F70C84-5FC0-47B8-8A32-875A8A5A2BFA}"/>
                </a:ext>
              </a:extLst>
            </p:cNvPr>
            <p:cNvSpPr/>
            <p:nvPr/>
          </p:nvSpPr>
          <p:spPr>
            <a:xfrm>
              <a:off x="3090218" y="1539240"/>
              <a:ext cx="1444625" cy="118872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35C175A-5571-450F-96D1-B1FC4B708C9F}"/>
                </a:ext>
              </a:extLst>
            </p:cNvPr>
            <p:cNvSpPr/>
            <p:nvPr/>
          </p:nvSpPr>
          <p:spPr>
            <a:xfrm>
              <a:off x="3338810" y="1836536"/>
              <a:ext cx="947440" cy="594131"/>
            </a:xfrm>
            <a:prstGeom prst="rect">
              <a:avLst/>
            </a:prstGeom>
          </p:spPr>
          <p:txBody>
            <a:bodyPr wrap="square" anchor="ctr">
              <a:spAutoFit/>
            </a:bodyPr>
            <a:lstStyle/>
            <a:p>
              <a:pPr marL="0" marR="0" lvl="0" indent="0" algn="ctr" defTabSz="493894"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595959">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Manifest Input File</a:t>
              </a:r>
            </a:p>
          </p:txBody>
        </p:sp>
      </p:grpSp>
      <p:grpSp>
        <p:nvGrpSpPr>
          <p:cNvPr id="14" name="Group 13">
            <a:extLst>
              <a:ext uri="{FF2B5EF4-FFF2-40B4-BE49-F238E27FC236}">
                <a16:creationId xmlns:a16="http://schemas.microsoft.com/office/drawing/2014/main" id="{94D9E35C-88AE-487D-87AC-74DBB138DD4D}"/>
              </a:ext>
            </a:extLst>
          </p:cNvPr>
          <p:cNvGrpSpPr/>
          <p:nvPr/>
        </p:nvGrpSpPr>
        <p:grpSpPr>
          <a:xfrm>
            <a:off x="4682823" y="2094725"/>
            <a:ext cx="2736000" cy="1440000"/>
            <a:chOff x="4960396" y="1402080"/>
            <a:chExt cx="1707284" cy="1463040"/>
          </a:xfrm>
        </p:grpSpPr>
        <p:sp>
          <p:nvSpPr>
            <p:cNvPr id="15" name="Rectangle 14">
              <a:extLst>
                <a:ext uri="{FF2B5EF4-FFF2-40B4-BE49-F238E27FC236}">
                  <a16:creationId xmlns:a16="http://schemas.microsoft.com/office/drawing/2014/main" id="{280A550D-839D-4027-A93A-072342C844C7}"/>
                </a:ext>
              </a:extLst>
            </p:cNvPr>
            <p:cNvSpPr/>
            <p:nvPr/>
          </p:nvSpPr>
          <p:spPr>
            <a:xfrm>
              <a:off x="4960396" y="1402080"/>
              <a:ext cx="1707284" cy="1463040"/>
            </a:xfrm>
            <a:prstGeom prst="rect">
              <a:avLst/>
            </a:prstGeom>
            <a:solidFill>
              <a:srgbClr val="05508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D445370C-0D4C-4BD2-8935-407C32363541}"/>
                </a:ext>
              </a:extLst>
            </p:cNvPr>
            <p:cNvSpPr/>
            <p:nvPr/>
          </p:nvSpPr>
          <p:spPr>
            <a:xfrm>
              <a:off x="5091726" y="1539240"/>
              <a:ext cx="1444625" cy="118872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D660ECDD-3BF4-4740-8951-A9425C1BCC31}"/>
                </a:ext>
              </a:extLst>
            </p:cNvPr>
            <p:cNvSpPr/>
            <p:nvPr/>
          </p:nvSpPr>
          <p:spPr>
            <a:xfrm>
              <a:off x="5091726" y="1836535"/>
              <a:ext cx="1444626" cy="594131"/>
            </a:xfrm>
            <a:prstGeom prst="rect">
              <a:avLst/>
            </a:prstGeom>
          </p:spPr>
          <p:txBody>
            <a:bodyPr wrap="square" anchor="ctr">
              <a:spAutoFit/>
            </a:bodyPr>
            <a:lstStyle/>
            <a:p>
              <a:pPr marL="0" marR="0" lvl="0" indent="0" algn="ctr" defTabSz="493894"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595959">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Component Implementation</a:t>
              </a:r>
            </a:p>
          </p:txBody>
        </p:sp>
      </p:grpSp>
      <p:sp>
        <p:nvSpPr>
          <p:cNvPr id="18" name="Rectangle 17">
            <a:extLst>
              <a:ext uri="{FF2B5EF4-FFF2-40B4-BE49-F238E27FC236}">
                <a16:creationId xmlns:a16="http://schemas.microsoft.com/office/drawing/2014/main" id="{958D7C65-F86F-44DC-9191-BBB989B04D22}"/>
              </a:ext>
            </a:extLst>
          </p:cNvPr>
          <p:cNvSpPr/>
          <p:nvPr/>
        </p:nvSpPr>
        <p:spPr>
          <a:xfrm>
            <a:off x="7911287" y="2011631"/>
            <a:ext cx="3031572" cy="3738107"/>
          </a:xfrm>
          <a:prstGeom prst="rect">
            <a:avLst/>
          </a:prstGeom>
          <a:solidFill>
            <a:schemeClr val="bg1">
              <a:lumMod val="95000"/>
            </a:schemeClr>
          </a:solidFill>
          <a:ln w="190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endParaRPr lang="en-US" sz="2200" dirty="0">
              <a:solidFill>
                <a:schemeClr val="tx1"/>
              </a:solidFill>
            </a:endParaRPr>
          </a:p>
        </p:txBody>
      </p:sp>
      <p:grpSp>
        <p:nvGrpSpPr>
          <p:cNvPr id="19" name="Group 18">
            <a:extLst>
              <a:ext uri="{FF2B5EF4-FFF2-40B4-BE49-F238E27FC236}">
                <a16:creationId xmlns:a16="http://schemas.microsoft.com/office/drawing/2014/main" id="{8A972CB7-1689-4102-8F6E-0AF873E1EB95}"/>
              </a:ext>
            </a:extLst>
          </p:cNvPr>
          <p:cNvGrpSpPr/>
          <p:nvPr/>
        </p:nvGrpSpPr>
        <p:grpSpPr>
          <a:xfrm>
            <a:off x="8059073" y="2094725"/>
            <a:ext cx="2736000" cy="1440000"/>
            <a:chOff x="7109554" y="1402080"/>
            <a:chExt cx="1707284" cy="1463040"/>
          </a:xfrm>
        </p:grpSpPr>
        <p:sp>
          <p:nvSpPr>
            <p:cNvPr id="20" name="Rectangle 19">
              <a:extLst>
                <a:ext uri="{FF2B5EF4-FFF2-40B4-BE49-F238E27FC236}">
                  <a16:creationId xmlns:a16="http://schemas.microsoft.com/office/drawing/2014/main" id="{0C886FF6-6E6F-43D9-A628-48405D58D194}"/>
                </a:ext>
              </a:extLst>
            </p:cNvPr>
            <p:cNvSpPr/>
            <p:nvPr/>
          </p:nvSpPr>
          <p:spPr>
            <a:xfrm>
              <a:off x="7109554" y="1402080"/>
              <a:ext cx="1707284" cy="1463040"/>
            </a:xfrm>
            <a:prstGeom prst="rect">
              <a:avLst/>
            </a:prstGeom>
            <a:solidFill>
              <a:srgbClr val="5A145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5E7B77F0-97FA-4810-B234-5A030248A755}"/>
                </a:ext>
              </a:extLst>
            </p:cNvPr>
            <p:cNvSpPr/>
            <p:nvPr/>
          </p:nvSpPr>
          <p:spPr>
            <a:xfrm>
              <a:off x="7240884" y="1539240"/>
              <a:ext cx="1444625" cy="118872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11C3EFE4-1097-4066-A464-44BFCD3F184A}"/>
                </a:ext>
              </a:extLst>
            </p:cNvPr>
            <p:cNvSpPr/>
            <p:nvPr/>
          </p:nvSpPr>
          <p:spPr>
            <a:xfrm>
              <a:off x="7240883" y="1961615"/>
              <a:ext cx="1444626" cy="343971"/>
            </a:xfrm>
            <a:prstGeom prst="rect">
              <a:avLst/>
            </a:prstGeom>
          </p:spPr>
          <p:txBody>
            <a:bodyPr wrap="square" anchor="ctr">
              <a:spAutoFit/>
            </a:bodyPr>
            <a:lstStyle/>
            <a:p>
              <a:pPr marL="0" marR="0" lvl="0" indent="0" algn="ctr" defTabSz="493894"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dirty="0">
                  <a:ln>
                    <a:noFill/>
                  </a:ln>
                  <a:solidFill>
                    <a:srgbClr val="595959">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Resource Files</a:t>
              </a:r>
            </a:p>
          </p:txBody>
        </p:sp>
      </p:grpSp>
      <p:sp>
        <p:nvSpPr>
          <p:cNvPr id="23" name="Text Placeholder 7">
            <a:extLst>
              <a:ext uri="{FF2B5EF4-FFF2-40B4-BE49-F238E27FC236}">
                <a16:creationId xmlns:a16="http://schemas.microsoft.com/office/drawing/2014/main" id="{6257D3A8-6414-46DA-AE26-42D000659F97}"/>
              </a:ext>
            </a:extLst>
          </p:cNvPr>
          <p:cNvSpPr txBox="1">
            <a:spLocks/>
          </p:cNvSpPr>
          <p:nvPr/>
        </p:nvSpPr>
        <p:spPr>
          <a:xfrm>
            <a:off x="1517035" y="3678735"/>
            <a:ext cx="2265565" cy="1923481"/>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lvl="0" defTabSz="607538" eaLnBrk="1" fontAlgn="auto" latinLnBrk="0" hangingPunct="1">
              <a:lnSpc>
                <a:spcPct val="100000"/>
              </a:lnSpc>
              <a:spcBef>
                <a:spcPct val="20000"/>
              </a:spcBef>
              <a:spcAft>
                <a:spcPts val="0"/>
              </a:spcAft>
              <a:buClr>
                <a:srgbClr val="595959"/>
              </a:buClr>
              <a:buSzTx/>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Control Definition:</a:t>
            </a:r>
          </a:p>
          <a:p>
            <a:pPr marL="112679" marR="0" lvl="0" indent="-112679"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Name</a:t>
            </a:r>
          </a:p>
          <a:p>
            <a:pPr marL="112679" marR="0" lvl="0" indent="-112679" defTabSz="607538" eaLnBrk="1" fontAlgn="auto" latinLnBrk="0" hangingPunct="1">
              <a:lnSpc>
                <a:spcPct val="100000"/>
              </a:lnSpc>
              <a:spcBef>
                <a:spcPct val="20000"/>
              </a:spcBef>
              <a:spcAft>
                <a:spcPts val="0"/>
              </a:spcAft>
              <a:buClr>
                <a:srgbClr val="595959"/>
              </a:buClr>
              <a:buSzTx/>
              <a:buFontTx/>
              <a:buChar char="•"/>
              <a:tabLst/>
              <a:defRPr/>
            </a:pPr>
            <a:r>
              <a:rPr lang="en-US" sz="2000" kern="0" dirty="0">
                <a:solidFill>
                  <a:srgbClr val="4D4D4C"/>
                </a:solidFill>
                <a:latin typeface="Segoe UI Light" panose="020B0502040204020203" pitchFamily="34" charset="0"/>
                <a:cs typeface="Segoe UI Light" panose="020B0502040204020203" pitchFamily="34" charset="0"/>
              </a:rPr>
              <a:t>Version</a:t>
            </a:r>
          </a:p>
          <a:p>
            <a:pPr marL="112679" marR="0" lvl="0" indent="-112679"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Properties</a:t>
            </a:r>
          </a:p>
          <a:p>
            <a:pPr marL="112679" marR="0" lvl="0" indent="-112679" defTabSz="607538" eaLnBrk="1" fontAlgn="auto" latinLnBrk="0" hangingPunct="1">
              <a:lnSpc>
                <a:spcPct val="100000"/>
              </a:lnSpc>
              <a:spcBef>
                <a:spcPct val="20000"/>
              </a:spcBef>
              <a:spcAft>
                <a:spcPts val="0"/>
              </a:spcAft>
              <a:buClr>
                <a:srgbClr val="595959"/>
              </a:buClr>
              <a:buSzTx/>
              <a:buFontTx/>
              <a:buChar char="•"/>
              <a:tabLst/>
              <a:defRPr/>
            </a:pPr>
            <a:r>
              <a:rPr lang="en-US" sz="2000" kern="0" dirty="0">
                <a:solidFill>
                  <a:srgbClr val="4D4D4C"/>
                </a:solidFill>
                <a:latin typeface="Segoe UI Light" panose="020B0502040204020203" pitchFamily="34" charset="0"/>
                <a:cs typeface="Segoe UI Light" panose="020B0502040204020203" pitchFamily="34" charset="0"/>
              </a:rPr>
              <a:t>Resource files</a:t>
            </a:r>
            <a:endPar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endParaRPr>
          </a:p>
        </p:txBody>
      </p:sp>
      <p:sp>
        <p:nvSpPr>
          <p:cNvPr id="24" name="Text Placeholder 7">
            <a:extLst>
              <a:ext uri="{FF2B5EF4-FFF2-40B4-BE49-F238E27FC236}">
                <a16:creationId xmlns:a16="http://schemas.microsoft.com/office/drawing/2014/main" id="{9A7C5674-DED7-4046-A64F-BF2B61DED210}"/>
              </a:ext>
            </a:extLst>
          </p:cNvPr>
          <p:cNvSpPr txBox="1">
            <a:spLocks/>
          </p:cNvSpPr>
          <p:nvPr/>
        </p:nvSpPr>
        <p:spPr>
          <a:xfrm>
            <a:off x="4982179" y="3700503"/>
            <a:ext cx="2265565" cy="1923481"/>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lvl="0" defTabSz="607538" eaLnBrk="1" fontAlgn="auto" latinLnBrk="0" hangingPunct="1">
              <a:lnSpc>
                <a:spcPct val="100000"/>
              </a:lnSpc>
              <a:spcBef>
                <a:spcPct val="20000"/>
              </a:spcBef>
              <a:spcAft>
                <a:spcPts val="0"/>
              </a:spcAft>
              <a:buClr>
                <a:srgbClr val="595959"/>
              </a:buClr>
              <a:buSzTx/>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Code:</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TypeScript / </a:t>
            </a:r>
            <a:r>
              <a:rPr kumimoji="0" lang="en-US" sz="2000" b="0" i="0" u="none" strike="noStrike" kern="0" cap="none" spc="0" normalizeH="0" baseline="0" noProof="0" dirty="0" err="1">
                <a:ln>
                  <a:noFill/>
                </a:ln>
                <a:solidFill>
                  <a:srgbClr val="4D4D4C"/>
                </a:solidFill>
                <a:effectLst/>
                <a:uLnTx/>
                <a:uFillTx/>
                <a:latin typeface="Segoe UI Light" panose="020B0502040204020203" pitchFamily="34" charset="0"/>
                <a:cs typeface="Segoe UI Light" panose="020B0502040204020203" pitchFamily="34" charset="0"/>
              </a:rPr>
              <a:t>Javascript</a:t>
            </a:r>
            <a:endPar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endParaRP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lang="en-US" sz="2000" kern="0" dirty="0">
                <a:solidFill>
                  <a:srgbClr val="4D4D4C"/>
                </a:solidFill>
                <a:latin typeface="Segoe UI Light" panose="020B0502040204020203" pitchFamily="34" charset="0"/>
                <a:cs typeface="Segoe UI Light" panose="020B0502040204020203" pitchFamily="34" charset="0"/>
              </a:rPr>
              <a:t>User Interface</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Functionality</a:t>
            </a:r>
          </a:p>
        </p:txBody>
      </p:sp>
      <p:sp>
        <p:nvSpPr>
          <p:cNvPr id="25" name="Text Placeholder 7">
            <a:extLst>
              <a:ext uri="{FF2B5EF4-FFF2-40B4-BE49-F238E27FC236}">
                <a16:creationId xmlns:a16="http://schemas.microsoft.com/office/drawing/2014/main" id="{5A677DAB-F250-43BF-8F4A-E9A9C2AE4796}"/>
              </a:ext>
            </a:extLst>
          </p:cNvPr>
          <p:cNvSpPr txBox="1">
            <a:spLocks/>
          </p:cNvSpPr>
          <p:nvPr/>
        </p:nvSpPr>
        <p:spPr>
          <a:xfrm>
            <a:off x="8319047" y="3700503"/>
            <a:ext cx="2265565" cy="1923481"/>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lvl="0" defTabSz="607538" eaLnBrk="1" fontAlgn="auto" latinLnBrk="0" hangingPunct="1">
              <a:lnSpc>
                <a:spcPct val="100000"/>
              </a:lnSpc>
              <a:spcBef>
                <a:spcPct val="20000"/>
              </a:spcBef>
              <a:spcAft>
                <a:spcPts val="0"/>
              </a:spcAft>
              <a:buClr>
                <a:srgbClr val="595959"/>
              </a:buClr>
              <a:buSzTx/>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Static Resources</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CSS</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lang="en-US" sz="2000" kern="0" dirty="0">
                <a:solidFill>
                  <a:srgbClr val="4D4D4C"/>
                </a:solidFill>
                <a:latin typeface="Segoe UI Light" panose="020B0502040204020203" pitchFamily="34" charset="0"/>
                <a:cs typeface="Segoe UI Light" panose="020B0502040204020203" pitchFamily="34" charset="0"/>
              </a:rPr>
              <a:t>Images</a:t>
            </a:r>
          </a:p>
          <a:p>
            <a:pPr marL="182508" marR="0" lvl="0" indent="-182508" defTabSz="607538" eaLnBrk="1" fontAlgn="auto" latinLnBrk="0" hangingPunct="1">
              <a:lnSpc>
                <a:spcPct val="100000"/>
              </a:lnSpc>
              <a:spcBef>
                <a:spcPct val="20000"/>
              </a:spcBef>
              <a:spcAft>
                <a:spcPts val="0"/>
              </a:spcAft>
              <a:buClr>
                <a:srgbClr val="595959"/>
              </a:buClr>
              <a:buSzTx/>
              <a:buFontTx/>
              <a:buChar char="•"/>
              <a:tabLst/>
              <a:defRPr/>
            </a:pPr>
            <a:r>
              <a:rPr kumimoji="0" lang="en-US" sz="2000" b="0" i="0" u="none" strike="noStrike" kern="0" cap="none" spc="0" normalizeH="0" baseline="0" noProof="0" dirty="0">
                <a:ln>
                  <a:noFill/>
                </a:ln>
                <a:solidFill>
                  <a:srgbClr val="4D4D4C"/>
                </a:solidFill>
                <a:effectLst/>
                <a:uLnTx/>
                <a:uFillTx/>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116071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P spid="23" grpId="0"/>
      <p:bldP spid="24"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i="1" spc="-150" dirty="0">
                <a:solidFill>
                  <a:srgbClr val="E61873"/>
                </a:solidFill>
                <a:latin typeface="Montserrat" charset="0"/>
              </a:rPr>
              <a:t>Creating a component</a:t>
            </a:r>
            <a:endParaRPr lang="id-ID" sz="4000" b="1" i="1" spc="-150" dirty="0">
              <a:solidFill>
                <a:srgbClr val="E61873"/>
              </a:solidFill>
              <a:latin typeface="Montserrat" charset="0"/>
            </a:endParaRPr>
          </a:p>
        </p:txBody>
      </p:sp>
      <p:sp>
        <p:nvSpPr>
          <p:cNvPr id="26" name="Text Placeholder 6">
            <a:extLst>
              <a:ext uri="{FF2B5EF4-FFF2-40B4-BE49-F238E27FC236}">
                <a16:creationId xmlns:a16="http://schemas.microsoft.com/office/drawing/2014/main" id="{D0B7CF3D-F219-4C91-B529-52A5CE97377B}"/>
              </a:ext>
            </a:extLst>
          </p:cNvPr>
          <p:cNvSpPr txBox="1">
            <a:spLocks/>
          </p:cNvSpPr>
          <p:nvPr/>
        </p:nvSpPr>
        <p:spPr>
          <a:xfrm>
            <a:off x="381330" y="1568282"/>
            <a:ext cx="11551266" cy="8571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GB" sz="2400" b="1" i="1" spc="-150" dirty="0" err="1">
                <a:solidFill>
                  <a:prstClr val="white"/>
                </a:solidFill>
                <a:latin typeface="Montserrat" charset="0"/>
              </a:rPr>
              <a:t>pac</a:t>
            </a:r>
            <a:r>
              <a:rPr lang="en-GB" sz="2400" b="1" i="1" spc="-150" dirty="0">
                <a:solidFill>
                  <a:prstClr val="white"/>
                </a:solidFill>
                <a:latin typeface="Montserrat" charset="0"/>
              </a:rPr>
              <a:t> </a:t>
            </a:r>
            <a:r>
              <a:rPr lang="en-GB" sz="2400" b="1" i="1" spc="-150" dirty="0" err="1">
                <a:solidFill>
                  <a:prstClr val="white"/>
                </a:solidFill>
                <a:latin typeface="Montserrat" charset="0"/>
              </a:rPr>
              <a:t>pcf</a:t>
            </a:r>
            <a:r>
              <a:rPr lang="en-GB" sz="2400" b="1" i="1" spc="-150" dirty="0">
                <a:solidFill>
                  <a:prstClr val="white"/>
                </a:solidFill>
                <a:latin typeface="Montserrat" charset="0"/>
              </a:rPr>
              <a:t> </a:t>
            </a:r>
            <a:r>
              <a:rPr lang="en-GB" sz="2400" b="1" i="1" spc="-150" dirty="0" err="1">
                <a:solidFill>
                  <a:prstClr val="white"/>
                </a:solidFill>
                <a:latin typeface="Montserrat" charset="0"/>
              </a:rPr>
              <a:t>init</a:t>
            </a:r>
            <a:r>
              <a:rPr lang="en-GB" sz="2400" b="1" i="1" spc="-150" dirty="0">
                <a:solidFill>
                  <a:prstClr val="white"/>
                </a:solidFill>
                <a:latin typeface="Montserrat" charset="0"/>
              </a:rPr>
              <a:t> --namespace </a:t>
            </a:r>
            <a:r>
              <a:rPr lang="en-GB" sz="2400" b="1" dirty="0" err="1">
                <a:solidFill>
                  <a:srgbClr val="7030A0"/>
                </a:solidFill>
              </a:rPr>
              <a:t>MyNewComponentNameSpace</a:t>
            </a:r>
            <a:r>
              <a:rPr lang="en-GB" sz="1600" dirty="0"/>
              <a:t> </a:t>
            </a:r>
            <a:r>
              <a:rPr lang="en-GB" sz="2400" b="1" i="1" spc="-150" dirty="0">
                <a:solidFill>
                  <a:prstClr val="white"/>
                </a:solidFill>
                <a:latin typeface="Montserrat" charset="0"/>
              </a:rPr>
              <a:t>--name </a:t>
            </a:r>
            <a:r>
              <a:rPr lang="en-GB" sz="2400" b="1" dirty="0" err="1">
                <a:solidFill>
                  <a:schemeClr val="accent2"/>
                </a:solidFill>
              </a:rPr>
              <a:t>MyNewComponent</a:t>
            </a:r>
            <a:r>
              <a:rPr lang="en-GB" sz="1600" dirty="0"/>
              <a:t> </a:t>
            </a:r>
            <a:r>
              <a:rPr lang="en-GB" sz="2400" b="1" i="1" spc="-150" dirty="0">
                <a:solidFill>
                  <a:prstClr val="white"/>
                </a:solidFill>
                <a:latin typeface="Montserrat" charset="0"/>
              </a:rPr>
              <a:t>--template </a:t>
            </a:r>
            <a:r>
              <a:rPr lang="en-GB" sz="2400" b="1" dirty="0">
                <a:solidFill>
                  <a:srgbClr val="00B050"/>
                </a:solidFill>
              </a:rPr>
              <a:t>field</a:t>
            </a:r>
            <a:endParaRPr lang="en-GB" sz="1600" b="1" dirty="0">
              <a:solidFill>
                <a:srgbClr val="00B050"/>
              </a:solidFill>
            </a:endParaRPr>
          </a:p>
          <a:p>
            <a:pPr marL="0" lvl="0" indent="0" algn="ctr">
              <a:buNone/>
              <a:defRPr/>
            </a:pPr>
            <a:br>
              <a:rPr lang="en-US" sz="2400" b="1" i="1" spc="-150" dirty="0">
                <a:solidFill>
                  <a:prstClr val="white"/>
                </a:solidFill>
                <a:latin typeface="Montserrat" charset="0"/>
                <a:ea typeface="Montserrat" charset="0"/>
                <a:cs typeface="Montserrat" charset="0"/>
              </a:rPr>
            </a:br>
            <a:endParaRPr lang="en-US" sz="2400" b="1" i="1" spc="-150" dirty="0">
              <a:solidFill>
                <a:prstClr val="white"/>
              </a:solidFill>
              <a:latin typeface="Montserrat" charset="0"/>
              <a:ea typeface="Montserrat" charset="0"/>
              <a:cs typeface="Montserrat" charset="0"/>
            </a:endParaRPr>
          </a:p>
        </p:txBody>
      </p:sp>
      <p:pic>
        <p:nvPicPr>
          <p:cNvPr id="27" name="Picture 2" descr="https://www.blog.allandecastro.com/wp-content/uploads/2019/10/1.png">
            <a:extLst>
              <a:ext uri="{FF2B5EF4-FFF2-40B4-BE49-F238E27FC236}">
                <a16:creationId xmlns:a16="http://schemas.microsoft.com/office/drawing/2014/main" id="{D17C3B6D-0155-4ADE-8997-5600E000D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801" y="3016119"/>
            <a:ext cx="2185441" cy="1858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 name="Picture 4" descr="https://www.blog.allandecastro.com/wp-content/uploads/2019/10/2.png">
            <a:extLst>
              <a:ext uri="{FF2B5EF4-FFF2-40B4-BE49-F238E27FC236}">
                <a16:creationId xmlns:a16="http://schemas.microsoft.com/office/drawing/2014/main" id="{D0934437-2094-4FA0-AC2F-38487594B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6076" y="3307516"/>
            <a:ext cx="3079402" cy="12199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2" name="Text Placeholder 6">
            <a:extLst>
              <a:ext uri="{FF2B5EF4-FFF2-40B4-BE49-F238E27FC236}">
                <a16:creationId xmlns:a16="http://schemas.microsoft.com/office/drawing/2014/main" id="{0F104C9C-1D42-4369-AFF4-EE3E5AE5D46F}"/>
              </a:ext>
            </a:extLst>
          </p:cNvPr>
          <p:cNvSpPr txBox="1">
            <a:spLocks/>
          </p:cNvSpPr>
          <p:nvPr/>
        </p:nvSpPr>
        <p:spPr>
          <a:xfrm>
            <a:off x="407310" y="2480588"/>
            <a:ext cx="4005844" cy="3566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GB" sz="2000" b="1" dirty="0">
                <a:solidFill>
                  <a:srgbClr val="7030A0"/>
                </a:solidFill>
              </a:rPr>
              <a:t>Namespace for this component</a:t>
            </a:r>
            <a:r>
              <a:rPr lang="en-GB" sz="1400" dirty="0"/>
              <a:t> </a:t>
            </a:r>
            <a:endParaRPr lang="en-US" sz="2000" b="1" i="1" spc="-150" dirty="0">
              <a:solidFill>
                <a:prstClr val="white"/>
              </a:solidFill>
              <a:latin typeface="Montserrat" charset="0"/>
              <a:ea typeface="Montserrat" charset="0"/>
              <a:cs typeface="Montserrat" charset="0"/>
            </a:endParaRPr>
          </a:p>
        </p:txBody>
      </p:sp>
      <p:sp>
        <p:nvSpPr>
          <p:cNvPr id="33" name="Text Placeholder 6">
            <a:extLst>
              <a:ext uri="{FF2B5EF4-FFF2-40B4-BE49-F238E27FC236}">
                <a16:creationId xmlns:a16="http://schemas.microsoft.com/office/drawing/2014/main" id="{17BFB306-5F30-4C8E-9E5F-D6CB464EA599}"/>
              </a:ext>
            </a:extLst>
          </p:cNvPr>
          <p:cNvSpPr txBox="1">
            <a:spLocks/>
          </p:cNvSpPr>
          <p:nvPr/>
        </p:nvSpPr>
        <p:spPr>
          <a:xfrm>
            <a:off x="4930673" y="2480587"/>
            <a:ext cx="4005844" cy="3566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GB" sz="2000" b="1" dirty="0">
                <a:solidFill>
                  <a:schemeClr val="accent2"/>
                </a:solidFill>
              </a:rPr>
              <a:t>Name of the component</a:t>
            </a:r>
            <a:endParaRPr lang="en-US" sz="2000" b="1" i="1" spc="-150" dirty="0">
              <a:solidFill>
                <a:schemeClr val="accent2"/>
              </a:solidFill>
              <a:latin typeface="Montserrat" charset="0"/>
              <a:ea typeface="Montserrat" charset="0"/>
              <a:cs typeface="Montserrat" charset="0"/>
            </a:endParaRPr>
          </a:p>
        </p:txBody>
      </p:sp>
      <p:sp>
        <p:nvSpPr>
          <p:cNvPr id="34" name="Text Placeholder 6">
            <a:extLst>
              <a:ext uri="{FF2B5EF4-FFF2-40B4-BE49-F238E27FC236}">
                <a16:creationId xmlns:a16="http://schemas.microsoft.com/office/drawing/2014/main" id="{67E9AE61-A662-458F-8FCF-F617B2C0C535}"/>
              </a:ext>
            </a:extLst>
          </p:cNvPr>
          <p:cNvSpPr txBox="1">
            <a:spLocks/>
          </p:cNvSpPr>
          <p:nvPr/>
        </p:nvSpPr>
        <p:spPr>
          <a:xfrm>
            <a:off x="9169941" y="2480586"/>
            <a:ext cx="2331436" cy="3566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r>
              <a:rPr lang="en-GB" sz="2000" b="1" dirty="0">
                <a:solidFill>
                  <a:srgbClr val="00B050"/>
                </a:solidFill>
              </a:rPr>
              <a:t>Type of PCF project</a:t>
            </a:r>
            <a:endParaRPr lang="en-US" sz="2000" b="1" dirty="0">
              <a:solidFill>
                <a:srgbClr val="00B050"/>
              </a:solidFill>
            </a:endParaRPr>
          </a:p>
        </p:txBody>
      </p:sp>
      <p:sp>
        <p:nvSpPr>
          <p:cNvPr id="35" name="Text Placeholder 6">
            <a:extLst>
              <a:ext uri="{FF2B5EF4-FFF2-40B4-BE49-F238E27FC236}">
                <a16:creationId xmlns:a16="http://schemas.microsoft.com/office/drawing/2014/main" id="{CD8BC91E-CBB2-4FE5-BD99-B044FA6C15D4}"/>
              </a:ext>
            </a:extLst>
          </p:cNvPr>
          <p:cNvSpPr txBox="1">
            <a:spLocks/>
          </p:cNvSpPr>
          <p:nvPr/>
        </p:nvSpPr>
        <p:spPr>
          <a:xfrm>
            <a:off x="381330" y="5468156"/>
            <a:ext cx="9344148" cy="3564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1600" dirty="0">
                <a:solidFill>
                  <a:schemeClr val="bg1">
                    <a:lumMod val="65000"/>
                  </a:schemeClr>
                </a:solidFill>
                <a:cs typeface="Aharoni" panose="02010803020104030203" pitchFamily="2" charset="-79"/>
              </a:rPr>
              <a:t>Note: </a:t>
            </a:r>
            <a:r>
              <a:rPr lang="en-US" sz="1600" dirty="0" err="1">
                <a:solidFill>
                  <a:schemeClr val="bg1">
                    <a:lumMod val="65000"/>
                  </a:schemeClr>
                </a:solidFill>
                <a:cs typeface="Aharoni" panose="02010803020104030203" pitchFamily="2" charset="-79"/>
              </a:rPr>
              <a:t>npm</a:t>
            </a:r>
            <a:r>
              <a:rPr lang="en-US" sz="1600" dirty="0">
                <a:solidFill>
                  <a:schemeClr val="bg1">
                    <a:lumMod val="65000"/>
                  </a:schemeClr>
                </a:solidFill>
                <a:cs typeface="Aharoni" panose="02010803020104030203" pitchFamily="2" charset="-79"/>
              </a:rPr>
              <a:t> install to ensure to get required project dependencies.</a:t>
            </a:r>
            <a:endParaRPr lang="en-US" sz="3600" dirty="0"/>
          </a:p>
        </p:txBody>
      </p:sp>
    </p:spTree>
    <p:extLst>
      <p:ext uri="{BB962C8B-B14F-4D97-AF65-F5344CB8AC3E}">
        <p14:creationId xmlns:p14="http://schemas.microsoft.com/office/powerpoint/2010/main" val="34500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8" name="Straight Connector 7">
            <a:extLst>
              <a:ext uri="{C183D7F6-B498-43B3-948B-1728B52AA6E4}">
                <adec:decorative xmlns:adec="http://schemas.microsoft.com/office/drawing/2017/decorative" val="1"/>
              </a:ext>
            </a:extLst>
          </p:cNvPr>
          <p:cNvCxnSpPr>
            <a:cxnSpLocks/>
          </p:cNvCxnSpPr>
          <p:nvPr/>
        </p:nvCxnSpPr>
        <p:spPr>
          <a:xfrm flipH="1">
            <a:off x="4969754" y="-265471"/>
            <a:ext cx="1760255" cy="370849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C183D7F6-B498-43B3-948B-1728B52AA6E4}">
                <adec:decorative xmlns:adec="http://schemas.microsoft.com/office/drawing/2017/decorative" val="1"/>
              </a:ext>
            </a:extLst>
          </p:cNvPr>
          <p:cNvCxnSpPr/>
          <p:nvPr/>
        </p:nvCxnSpPr>
        <p:spPr>
          <a:xfrm flipH="1">
            <a:off x="3407769" y="5225063"/>
            <a:ext cx="771870" cy="162617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Rectangle 9">
            <a:extLst>
              <a:ext uri="{C183D7F6-B498-43B3-948B-1728B52AA6E4}">
                <adec:decorative xmlns:adec="http://schemas.microsoft.com/office/drawing/2017/decorative" val="1"/>
              </a:ext>
            </a:extLst>
          </p:cNvPr>
          <p:cNvSpPr/>
          <p:nvPr/>
        </p:nvSpPr>
        <p:spPr>
          <a:xfrm>
            <a:off x="391882" y="3077027"/>
            <a:ext cx="3381829" cy="5225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C183D7F6-B498-43B3-948B-1728B52AA6E4}">
                <adec:decorative xmlns:adec="http://schemas.microsoft.com/office/drawing/2017/decorative" val="1"/>
              </a:ext>
            </a:extLst>
          </p:cNvPr>
          <p:cNvSpPr/>
          <p:nvPr/>
        </p:nvSpPr>
        <p:spPr>
          <a:xfrm>
            <a:off x="411374" y="3939855"/>
            <a:ext cx="4674638" cy="5022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a:extLst>
              <a:ext uri="{C183D7F6-B498-43B3-948B-1728B52AA6E4}">
                <adec:decorative xmlns:adec="http://schemas.microsoft.com/office/drawing/2017/decorative" val="1"/>
              </a:ext>
            </a:extLst>
          </p:cNvPr>
          <p:cNvSpPr/>
          <p:nvPr/>
        </p:nvSpPr>
        <p:spPr>
          <a:xfrm>
            <a:off x="409369" y="4792570"/>
            <a:ext cx="4193912" cy="5022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Box 12"/>
          <p:cNvSpPr txBox="1"/>
          <p:nvPr/>
        </p:nvSpPr>
        <p:spPr>
          <a:xfrm>
            <a:off x="391882" y="3138229"/>
            <a:ext cx="3381829" cy="400110"/>
          </a:xfrm>
          <a:prstGeom prst="rect">
            <a:avLst/>
          </a:prstGeom>
          <a:noFill/>
        </p:spPr>
        <p:txBody>
          <a:bodyPr wrap="square" rtlCol="0">
            <a:spAutoFit/>
          </a:bodyPr>
          <a:lstStyle/>
          <a:p>
            <a:pPr algn="just"/>
            <a:r>
              <a:rPr lang="en-US" sz="2000" spc="600" dirty="0">
                <a:solidFill>
                  <a:schemeClr val="bg1"/>
                </a:solidFill>
                <a:ea typeface="Lato Black" panose="020F0502020204030203" pitchFamily="34" charset="0"/>
                <a:cs typeface="Lato Black" panose="020F0502020204030203" pitchFamily="34" charset="0"/>
              </a:rPr>
              <a:t>Avanade France</a:t>
            </a:r>
          </a:p>
        </p:txBody>
      </p:sp>
      <p:sp>
        <p:nvSpPr>
          <p:cNvPr id="14" name="TextBox 13"/>
          <p:cNvSpPr txBox="1"/>
          <p:nvPr/>
        </p:nvSpPr>
        <p:spPr>
          <a:xfrm>
            <a:off x="391882" y="3990944"/>
            <a:ext cx="4713622" cy="523220"/>
          </a:xfrm>
          <a:prstGeom prst="rect">
            <a:avLst/>
          </a:prstGeom>
          <a:noFill/>
        </p:spPr>
        <p:txBody>
          <a:bodyPr wrap="square" rtlCol="0">
            <a:spAutoFit/>
          </a:bodyPr>
          <a:lstStyle/>
          <a:p>
            <a:pPr algn="ctr"/>
            <a:r>
              <a:rPr lang="en-US" sz="1400" spc="600" dirty="0">
                <a:solidFill>
                  <a:schemeClr val="bg1"/>
                </a:solidFill>
                <a:ea typeface="Lato Black" panose="020F0502020204030203" pitchFamily="34" charset="0"/>
                <a:cs typeface="Lato Black" panose="020F0502020204030203" pitchFamily="34" charset="0"/>
              </a:rPr>
              <a:t>Power Platform Technical Consultant</a:t>
            </a:r>
          </a:p>
        </p:txBody>
      </p:sp>
      <p:sp>
        <p:nvSpPr>
          <p:cNvPr id="15" name="TextBox 14"/>
          <p:cNvSpPr txBox="1"/>
          <p:nvPr/>
        </p:nvSpPr>
        <p:spPr>
          <a:xfrm>
            <a:off x="391882" y="4833656"/>
            <a:ext cx="4228886" cy="400110"/>
          </a:xfrm>
          <a:prstGeom prst="rect">
            <a:avLst/>
          </a:prstGeom>
          <a:noFill/>
        </p:spPr>
        <p:txBody>
          <a:bodyPr wrap="square" rtlCol="0">
            <a:spAutoFit/>
          </a:bodyPr>
          <a:lstStyle/>
          <a:p>
            <a:pPr algn="just"/>
            <a:r>
              <a:rPr lang="en-US" sz="2000" spc="600" dirty="0">
                <a:solidFill>
                  <a:schemeClr val="bg1"/>
                </a:solidFill>
                <a:ea typeface="Lato Black" panose="020F0502020204030203" pitchFamily="34" charset="0"/>
                <a:cs typeface="Lato Black" panose="020F0502020204030203" pitchFamily="34" charset="0"/>
              </a:rPr>
              <a:t>@decastroallan</a:t>
            </a:r>
          </a:p>
        </p:txBody>
      </p:sp>
      <p:sp>
        <p:nvSpPr>
          <p:cNvPr id="18" name="TextBox 17">
            <a:extLst>
              <a:ext uri="{FF2B5EF4-FFF2-40B4-BE49-F238E27FC236}">
                <a16:creationId xmlns:a16="http://schemas.microsoft.com/office/drawing/2014/main" id="{496B91FD-8A59-41E4-8E33-8242C3D4AF94}"/>
              </a:ext>
            </a:extLst>
          </p:cNvPr>
          <p:cNvSpPr txBox="1"/>
          <p:nvPr/>
        </p:nvSpPr>
        <p:spPr>
          <a:xfrm>
            <a:off x="449589" y="1236481"/>
            <a:ext cx="3551708" cy="1446550"/>
          </a:xfrm>
          <a:prstGeom prst="rect">
            <a:avLst/>
          </a:prstGeom>
          <a:noFill/>
        </p:spPr>
        <p:txBody>
          <a:bodyPr wrap="square" rtlCol="0">
            <a:spAutoFit/>
          </a:bodyPr>
          <a:lstStyle/>
          <a:p>
            <a:r>
              <a:rPr lang="en-GB" sz="4400" b="1" i="1" spc="-150" dirty="0">
                <a:solidFill>
                  <a:schemeClr val="accent3"/>
                </a:solidFill>
                <a:latin typeface="Montserrat" charset="0"/>
                <a:ea typeface="Montserrat" charset="0"/>
                <a:cs typeface="Montserrat" charset="0"/>
              </a:rPr>
              <a:t>Allan</a:t>
            </a:r>
            <a:endParaRPr lang="id-ID" sz="4400" b="1" i="1" spc="-150" dirty="0">
              <a:solidFill>
                <a:schemeClr val="accent3"/>
              </a:solidFill>
              <a:latin typeface="Montserrat" charset="0"/>
              <a:ea typeface="Montserrat" charset="0"/>
              <a:cs typeface="Montserrat" charset="0"/>
            </a:endParaRPr>
          </a:p>
          <a:p>
            <a:r>
              <a:rPr lang="en-GB" sz="4400" b="1" i="1" spc="-150" dirty="0">
                <a:solidFill>
                  <a:schemeClr val="bg1"/>
                </a:solidFill>
                <a:latin typeface="Montserrat" charset="0"/>
                <a:ea typeface="Montserrat" charset="0"/>
                <a:cs typeface="Montserrat" charset="0"/>
              </a:rPr>
              <a:t>De Castro</a:t>
            </a:r>
            <a:endParaRPr lang="en-US" sz="4400" b="1" i="1" spc="-150" dirty="0">
              <a:solidFill>
                <a:schemeClr val="bg1"/>
              </a:solidFill>
              <a:latin typeface="Montserrat" charset="0"/>
              <a:ea typeface="Montserrat" charset="0"/>
              <a:cs typeface="Montserrat" charset="0"/>
            </a:endParaRPr>
          </a:p>
        </p:txBody>
      </p:sp>
      <p:pic>
        <p:nvPicPr>
          <p:cNvPr id="5" name="Picture Placeholder 4">
            <a:extLst>
              <a:ext uri="{FF2B5EF4-FFF2-40B4-BE49-F238E27FC236}">
                <a16:creationId xmlns:a16="http://schemas.microsoft.com/office/drawing/2014/main" id="{77287149-B2F3-4761-B112-F8F74CB040E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139" b="7139"/>
          <a:stretch/>
        </p:blipFill>
        <p:spPr>
          <a:xfrm>
            <a:off x="4175125" y="6350"/>
            <a:ext cx="8016875" cy="6872288"/>
          </a:xfrm>
          <a:solidFill>
            <a:schemeClr val="bg1">
              <a:lumMod val="85000"/>
            </a:schemeClr>
          </a:solidFill>
        </p:spPr>
      </p:pic>
      <p:sp>
        <p:nvSpPr>
          <p:cNvPr id="2" name="Rectangle 1">
            <a:extLst>
              <a:ext uri="{FF2B5EF4-FFF2-40B4-BE49-F238E27FC236}">
                <a16:creationId xmlns:a16="http://schemas.microsoft.com/office/drawing/2014/main" id="{FC514250-6E46-40A8-9B4A-E0142D4C9943}"/>
              </a:ext>
            </a:extLst>
          </p:cNvPr>
          <p:cNvSpPr/>
          <p:nvPr/>
        </p:nvSpPr>
        <p:spPr>
          <a:xfrm>
            <a:off x="391882" y="5598500"/>
            <a:ext cx="4193912" cy="50229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15">
            <a:extLst>
              <a:ext uri="{FF2B5EF4-FFF2-40B4-BE49-F238E27FC236}">
                <a16:creationId xmlns:a16="http://schemas.microsoft.com/office/drawing/2014/main" id="{F2CC739E-24D1-4C83-A057-13AB677E847B}"/>
              </a:ext>
            </a:extLst>
          </p:cNvPr>
          <p:cNvSpPr txBox="1"/>
          <p:nvPr/>
        </p:nvSpPr>
        <p:spPr>
          <a:xfrm>
            <a:off x="409369" y="5672937"/>
            <a:ext cx="4042888" cy="369332"/>
          </a:xfrm>
          <a:prstGeom prst="rect">
            <a:avLst/>
          </a:prstGeom>
          <a:noFill/>
        </p:spPr>
        <p:txBody>
          <a:bodyPr wrap="square" rtlCol="0">
            <a:spAutoFit/>
          </a:bodyPr>
          <a:lstStyle/>
          <a:p>
            <a:pPr algn="just"/>
            <a:r>
              <a:rPr lang="en-US" spc="600" dirty="0">
                <a:solidFill>
                  <a:schemeClr val="bg1"/>
                </a:solidFill>
                <a:ea typeface="Lato Black" panose="020F0502020204030203" pitchFamily="34" charset="0"/>
                <a:cs typeface="Lato Black" panose="020F0502020204030203" pitchFamily="34" charset="0"/>
              </a:rPr>
              <a:t>blog.allandecastro.com</a:t>
            </a:r>
          </a:p>
        </p:txBody>
      </p:sp>
    </p:spTree>
    <p:extLst>
      <p:ext uri="{BB962C8B-B14F-4D97-AF65-F5344CB8AC3E}">
        <p14:creationId xmlns:p14="http://schemas.microsoft.com/office/powerpoint/2010/main" val="1374595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150" normalizeH="0" baseline="0" noProof="0" dirty="0">
                <a:ln>
                  <a:noFill/>
                </a:ln>
                <a:solidFill>
                  <a:srgbClr val="E61873"/>
                </a:solidFill>
                <a:effectLst/>
                <a:uLnTx/>
                <a:uFillTx/>
                <a:latin typeface="Montserrat" charset="0"/>
                <a:ea typeface="+mn-ea"/>
                <a:cs typeface="+mn-cs"/>
              </a:rPr>
              <a:t>Managed properties &amp; resources</a:t>
            </a:r>
            <a:endParaRPr kumimoji="0" lang="id-ID" sz="4000" b="1" i="1" u="none" strike="noStrike" kern="1200" cap="none" spc="-150" normalizeH="0" baseline="0" noProof="0" dirty="0">
              <a:ln>
                <a:noFill/>
              </a:ln>
              <a:solidFill>
                <a:srgbClr val="E61873"/>
              </a:solidFill>
              <a:effectLst/>
              <a:uLnTx/>
              <a:uFillTx/>
              <a:latin typeface="Montserrat" charset="0"/>
              <a:ea typeface="+mn-ea"/>
              <a:cs typeface="+mn-cs"/>
            </a:endParaRPr>
          </a:p>
        </p:txBody>
      </p:sp>
      <p:pic>
        <p:nvPicPr>
          <p:cNvPr id="26" name="Picture 25">
            <a:extLst>
              <a:ext uri="{FF2B5EF4-FFF2-40B4-BE49-F238E27FC236}">
                <a16:creationId xmlns:a16="http://schemas.microsoft.com/office/drawing/2014/main" id="{378817DE-7DDC-4B29-AF4B-05E24160D3CE}"/>
              </a:ext>
            </a:extLst>
          </p:cNvPr>
          <p:cNvPicPr>
            <a:picLocks noChangeAspect="1"/>
          </p:cNvPicPr>
          <p:nvPr/>
        </p:nvPicPr>
        <p:blipFill rotWithShape="1">
          <a:blip r:embed="rId3"/>
          <a:srcRect r="38275"/>
          <a:stretch/>
        </p:blipFill>
        <p:spPr>
          <a:xfrm>
            <a:off x="175378" y="1889897"/>
            <a:ext cx="7525512" cy="3521476"/>
          </a:xfrm>
          <a:prstGeom prst="rect">
            <a:avLst/>
          </a:prstGeom>
          <a:ln>
            <a:noFill/>
          </a:ln>
          <a:effectLst>
            <a:outerShdw blurRad="292100" dist="139700" dir="2700000" algn="tl" rotWithShape="0">
              <a:srgbClr val="333333">
                <a:alpha val="65000"/>
              </a:srgbClr>
            </a:outerShdw>
          </a:effectLst>
        </p:spPr>
      </p:pic>
      <p:pic>
        <p:nvPicPr>
          <p:cNvPr id="27" name="Picture 2" descr="https://i1.wp.com/www.blog.allandecastro.com/wp-content/uploads/2019/10/5.png?w=521&amp;ssl=1">
            <a:extLst>
              <a:ext uri="{FF2B5EF4-FFF2-40B4-BE49-F238E27FC236}">
                <a16:creationId xmlns:a16="http://schemas.microsoft.com/office/drawing/2014/main" id="{46A2279A-724B-45C9-B801-F5E857FE8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2991" y="1253701"/>
            <a:ext cx="4076039" cy="49209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BDB88735-AF69-46B2-A274-64C8E8D0246D}"/>
              </a:ext>
            </a:extLst>
          </p:cNvPr>
          <p:cNvSpPr/>
          <p:nvPr/>
        </p:nvSpPr>
        <p:spPr>
          <a:xfrm>
            <a:off x="367293" y="2181302"/>
            <a:ext cx="7241821" cy="18246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BCF9F70F-0E66-488F-89AA-C09FA27C326B}"/>
              </a:ext>
            </a:extLst>
          </p:cNvPr>
          <p:cNvSpPr/>
          <p:nvPr/>
        </p:nvSpPr>
        <p:spPr>
          <a:xfrm>
            <a:off x="367293" y="4087566"/>
            <a:ext cx="3039935" cy="60417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5C87EAEE-C81E-4C6F-B8CD-DBB3110D0DFE}"/>
              </a:ext>
            </a:extLst>
          </p:cNvPr>
          <p:cNvSpPr/>
          <p:nvPr/>
        </p:nvSpPr>
        <p:spPr>
          <a:xfrm>
            <a:off x="367291" y="4760355"/>
            <a:ext cx="3039937" cy="3559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08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i="1" spc="-150" dirty="0">
                <a:solidFill>
                  <a:srgbClr val="E61873"/>
                </a:solidFill>
                <a:latin typeface="Montserrat" charset="0"/>
              </a:rPr>
              <a:t>Life cycle of a component (</a:t>
            </a:r>
            <a:r>
              <a:rPr lang="en-US" sz="4000" b="1" i="1" spc="-150" dirty="0" err="1">
                <a:solidFill>
                  <a:srgbClr val="E61873"/>
                </a:solidFill>
                <a:latin typeface="Montserrat" charset="0"/>
              </a:rPr>
              <a:t>index.ts</a:t>
            </a:r>
            <a:r>
              <a:rPr lang="en-US" sz="4000" b="1" i="1" spc="-150" dirty="0">
                <a:solidFill>
                  <a:srgbClr val="E61873"/>
                </a:solidFill>
                <a:latin typeface="Montserrat" charset="0"/>
              </a:rPr>
              <a:t>) </a:t>
            </a:r>
            <a:endParaRPr lang="id-ID" sz="4000" b="1" i="1" spc="-150" dirty="0">
              <a:solidFill>
                <a:srgbClr val="E61873"/>
              </a:solidFill>
              <a:latin typeface="Montserrat" charset="0"/>
            </a:endParaRPr>
          </a:p>
        </p:txBody>
      </p:sp>
      <p:sp>
        <p:nvSpPr>
          <p:cNvPr id="26" name="Text Placeholder 6">
            <a:extLst>
              <a:ext uri="{FF2B5EF4-FFF2-40B4-BE49-F238E27FC236}">
                <a16:creationId xmlns:a16="http://schemas.microsoft.com/office/drawing/2014/main" id="{D0B7CF3D-F219-4C91-B529-52A5CE97377B}"/>
              </a:ext>
            </a:extLst>
          </p:cNvPr>
          <p:cNvSpPr txBox="1">
            <a:spLocks/>
          </p:cNvSpPr>
          <p:nvPr/>
        </p:nvSpPr>
        <p:spPr>
          <a:xfrm>
            <a:off x="381330" y="1568281"/>
            <a:ext cx="7228161" cy="4743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400" b="1" spc="-150" dirty="0">
                <a:solidFill>
                  <a:schemeClr val="accent3"/>
                </a:solidFill>
                <a:latin typeface="Montserrat" charset="0"/>
              </a:rPr>
              <a:t>Init: </a:t>
            </a:r>
            <a:r>
              <a:rPr lang="en-GB" sz="2400" b="1" i="1" spc="-150" dirty="0">
                <a:solidFill>
                  <a:prstClr val="white"/>
                </a:solidFill>
                <a:latin typeface="Montserrat" charset="0"/>
              </a:rPr>
              <a:t>Initializes the control. Build the skeleton of its DOM and possibly call a logic to initialize what your component should do.</a:t>
            </a:r>
          </a:p>
          <a:p>
            <a:pPr marL="0" indent="0">
              <a:buNone/>
            </a:pPr>
            <a:endParaRPr lang="en-GB" sz="2400" b="1" i="1" spc="-150" dirty="0">
              <a:solidFill>
                <a:prstClr val="white"/>
              </a:solidFill>
              <a:latin typeface="Montserrat" charset="0"/>
            </a:endParaRPr>
          </a:p>
          <a:p>
            <a:pPr marL="0" indent="0">
              <a:buNone/>
            </a:pPr>
            <a:r>
              <a:rPr lang="en-GB" sz="2400" b="1" spc="-150" dirty="0" err="1">
                <a:solidFill>
                  <a:schemeClr val="accent3"/>
                </a:solidFill>
                <a:latin typeface="Montserrat" charset="0"/>
              </a:rPr>
              <a:t>updateView</a:t>
            </a:r>
            <a:r>
              <a:rPr lang="en-GB" sz="2400" b="1" spc="-150" dirty="0">
                <a:solidFill>
                  <a:schemeClr val="accent3"/>
                </a:solidFill>
                <a:latin typeface="Montserrat" charset="0"/>
              </a:rPr>
              <a:t>: </a:t>
            </a:r>
            <a:r>
              <a:rPr lang="en-GB" sz="2400" b="1" i="1" spc="-150" dirty="0">
                <a:solidFill>
                  <a:prstClr val="white"/>
                </a:solidFill>
                <a:latin typeface="Montserrat" charset="0"/>
              </a:rPr>
              <a:t>Called when the value of a property are changed (dataset refreshed..).</a:t>
            </a:r>
          </a:p>
          <a:p>
            <a:pPr marL="0" indent="0">
              <a:buNone/>
            </a:pPr>
            <a:endParaRPr lang="en-GB" sz="2400" b="1" i="1" spc="-150" dirty="0">
              <a:solidFill>
                <a:prstClr val="white"/>
              </a:solidFill>
              <a:latin typeface="Montserrat" charset="0"/>
            </a:endParaRPr>
          </a:p>
          <a:p>
            <a:pPr marL="0" indent="0">
              <a:buNone/>
            </a:pPr>
            <a:r>
              <a:rPr lang="en-GB" sz="2400" b="1" spc="-150" dirty="0">
                <a:solidFill>
                  <a:schemeClr val="accent3"/>
                </a:solidFill>
                <a:latin typeface="Montserrat" charset="0"/>
              </a:rPr>
              <a:t>Destroy:  </a:t>
            </a:r>
            <a:r>
              <a:rPr lang="en-GB" sz="2400" b="1" i="1" spc="-150" dirty="0">
                <a:solidFill>
                  <a:prstClr val="white"/>
                </a:solidFill>
                <a:latin typeface="Montserrat" charset="0"/>
              </a:rPr>
              <a:t>Called when we decide to remove the component from the DOM.</a:t>
            </a:r>
          </a:p>
          <a:p>
            <a:pPr marL="0" indent="0">
              <a:buNone/>
            </a:pPr>
            <a:endParaRPr lang="en-GB" sz="2400" b="1" i="1" spc="-150" dirty="0">
              <a:solidFill>
                <a:prstClr val="white"/>
              </a:solidFill>
              <a:latin typeface="Montserrat" charset="0"/>
            </a:endParaRPr>
          </a:p>
          <a:p>
            <a:pPr marL="0" indent="0">
              <a:buNone/>
            </a:pPr>
            <a:r>
              <a:rPr lang="en-GB" sz="2400" b="1" spc="-150" dirty="0" err="1">
                <a:solidFill>
                  <a:schemeClr val="accent3"/>
                </a:solidFill>
                <a:latin typeface="Montserrat" charset="0"/>
              </a:rPr>
              <a:t>getOutputs</a:t>
            </a:r>
            <a:r>
              <a:rPr lang="en-GB" sz="2400" b="1" spc="-150" dirty="0">
                <a:solidFill>
                  <a:schemeClr val="accent3"/>
                </a:solidFill>
                <a:latin typeface="Montserrat" charset="0"/>
              </a:rPr>
              <a:t>: </a:t>
            </a:r>
            <a:r>
              <a:rPr lang="en-GB" sz="2400" b="1" i="1" spc="-150" dirty="0">
                <a:solidFill>
                  <a:prstClr val="white"/>
                </a:solidFill>
                <a:latin typeface="Montserrat" charset="0"/>
              </a:rPr>
              <a:t>Called when the output values are modified (usually the data is sent back to the application here, </a:t>
            </a:r>
            <a:r>
              <a:rPr lang="en-GB" sz="2400" b="1" i="1" spc="-150" dirty="0" err="1">
                <a:solidFill>
                  <a:prstClr val="white"/>
                </a:solidFill>
                <a:latin typeface="Montserrat" charset="0"/>
              </a:rPr>
              <a:t>e.g</a:t>
            </a:r>
            <a:r>
              <a:rPr lang="en-GB" sz="2400" b="1" i="1" spc="-150" dirty="0">
                <a:solidFill>
                  <a:prstClr val="white"/>
                </a:solidFill>
                <a:latin typeface="Montserrat" charset="0"/>
              </a:rPr>
              <a:t> a field that is modified).</a:t>
            </a:r>
          </a:p>
          <a:p>
            <a:pPr marL="0" indent="0">
              <a:buNone/>
            </a:pPr>
            <a:endParaRPr lang="en-GB" sz="1600" b="1" dirty="0">
              <a:solidFill>
                <a:schemeClr val="tx2"/>
              </a:solidFill>
            </a:endParaRPr>
          </a:p>
        </p:txBody>
      </p:sp>
      <p:pic>
        <p:nvPicPr>
          <p:cNvPr id="15" name="Picture 14" descr="A screen shot of a social media post&#10;&#10;Description automatically generated">
            <a:extLst>
              <a:ext uri="{FF2B5EF4-FFF2-40B4-BE49-F238E27FC236}">
                <a16:creationId xmlns:a16="http://schemas.microsoft.com/office/drawing/2014/main" id="{D760F9FD-DCFF-4B25-881D-8FE5DB651C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9491" y="2191162"/>
            <a:ext cx="4191208" cy="2346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7388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i="1" spc="-150" dirty="0">
                <a:solidFill>
                  <a:srgbClr val="E61873"/>
                </a:solidFill>
                <a:latin typeface="Montserrat" charset="0"/>
              </a:rPr>
              <a:t>Life cycle of a component</a:t>
            </a:r>
            <a:endParaRPr lang="id-ID" sz="4000" b="1" i="1" spc="-150" dirty="0">
              <a:solidFill>
                <a:srgbClr val="E61873"/>
              </a:solidFill>
              <a:latin typeface="Montserrat" charset="0"/>
            </a:endParaRPr>
          </a:p>
        </p:txBody>
      </p:sp>
      <p:sp>
        <p:nvSpPr>
          <p:cNvPr id="5" name="Rectangle 4">
            <a:extLst>
              <a:ext uri="{FF2B5EF4-FFF2-40B4-BE49-F238E27FC236}">
                <a16:creationId xmlns:a16="http://schemas.microsoft.com/office/drawing/2014/main" id="{01BCDE50-4465-4CF7-8A3E-9FEB06807B18}"/>
              </a:ext>
            </a:extLst>
          </p:cNvPr>
          <p:cNvSpPr/>
          <p:nvPr/>
        </p:nvSpPr>
        <p:spPr>
          <a:xfrm>
            <a:off x="1208782" y="2260601"/>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Constructor</a:t>
            </a:r>
            <a:r>
              <a:rPr lang="fr-FR" dirty="0"/>
              <a:t> (</a:t>
            </a:r>
            <a:r>
              <a:rPr lang="fr-FR" dirty="0" err="1"/>
              <a:t>empty</a:t>
            </a:r>
            <a:r>
              <a:rPr lang="fr-FR" dirty="0"/>
              <a:t>)</a:t>
            </a:r>
          </a:p>
        </p:txBody>
      </p:sp>
      <p:sp>
        <p:nvSpPr>
          <p:cNvPr id="6" name="Rectangle 5">
            <a:extLst>
              <a:ext uri="{FF2B5EF4-FFF2-40B4-BE49-F238E27FC236}">
                <a16:creationId xmlns:a16="http://schemas.microsoft.com/office/drawing/2014/main" id="{7D7F4D18-DFB3-424B-B899-FBAD54DAB027}"/>
              </a:ext>
            </a:extLst>
          </p:cNvPr>
          <p:cNvSpPr/>
          <p:nvPr/>
        </p:nvSpPr>
        <p:spPr>
          <a:xfrm>
            <a:off x="4781715" y="2260601"/>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Init</a:t>
            </a:r>
          </a:p>
        </p:txBody>
      </p:sp>
      <p:sp>
        <p:nvSpPr>
          <p:cNvPr id="7" name="Rectangle 6">
            <a:extLst>
              <a:ext uri="{FF2B5EF4-FFF2-40B4-BE49-F238E27FC236}">
                <a16:creationId xmlns:a16="http://schemas.microsoft.com/office/drawing/2014/main" id="{C7C836DC-BD6E-4163-9E4F-4BBB940C816A}"/>
              </a:ext>
            </a:extLst>
          </p:cNvPr>
          <p:cNvSpPr/>
          <p:nvPr/>
        </p:nvSpPr>
        <p:spPr>
          <a:xfrm>
            <a:off x="8354648" y="2260601"/>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updateView</a:t>
            </a:r>
            <a:endParaRPr lang="fr-FR" dirty="0"/>
          </a:p>
        </p:txBody>
      </p:sp>
      <p:sp>
        <p:nvSpPr>
          <p:cNvPr id="8" name="Rectangle 7">
            <a:extLst>
              <a:ext uri="{FF2B5EF4-FFF2-40B4-BE49-F238E27FC236}">
                <a16:creationId xmlns:a16="http://schemas.microsoft.com/office/drawing/2014/main" id="{F93D2939-F3CC-499F-A37B-9640ED608699}"/>
              </a:ext>
            </a:extLst>
          </p:cNvPr>
          <p:cNvSpPr/>
          <p:nvPr/>
        </p:nvSpPr>
        <p:spPr>
          <a:xfrm>
            <a:off x="1208782" y="4284135"/>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700" dirty="0" err="1"/>
              <a:t>notifyOutputChanged</a:t>
            </a:r>
            <a:endParaRPr lang="fr-FR" sz="1700" dirty="0"/>
          </a:p>
        </p:txBody>
      </p:sp>
      <p:sp>
        <p:nvSpPr>
          <p:cNvPr id="9" name="Rectangle 8">
            <a:extLst>
              <a:ext uri="{FF2B5EF4-FFF2-40B4-BE49-F238E27FC236}">
                <a16:creationId xmlns:a16="http://schemas.microsoft.com/office/drawing/2014/main" id="{A7914713-8422-49CA-A1E0-EB001D5D5C20}"/>
              </a:ext>
            </a:extLst>
          </p:cNvPr>
          <p:cNvSpPr/>
          <p:nvPr/>
        </p:nvSpPr>
        <p:spPr>
          <a:xfrm>
            <a:off x="4781715" y="4284135"/>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getOutputs</a:t>
            </a:r>
            <a:endParaRPr lang="fr-FR" dirty="0"/>
          </a:p>
        </p:txBody>
      </p:sp>
      <p:sp>
        <p:nvSpPr>
          <p:cNvPr id="10" name="Rectangle 9">
            <a:extLst>
              <a:ext uri="{FF2B5EF4-FFF2-40B4-BE49-F238E27FC236}">
                <a16:creationId xmlns:a16="http://schemas.microsoft.com/office/drawing/2014/main" id="{0C3406B5-A210-4121-9625-C316E56A3D3D}"/>
              </a:ext>
            </a:extLst>
          </p:cNvPr>
          <p:cNvSpPr/>
          <p:nvPr/>
        </p:nvSpPr>
        <p:spPr>
          <a:xfrm>
            <a:off x="8354648" y="4284135"/>
            <a:ext cx="2355685" cy="84666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updateView</a:t>
            </a:r>
            <a:endParaRPr lang="fr-FR" dirty="0"/>
          </a:p>
        </p:txBody>
      </p:sp>
      <p:cxnSp>
        <p:nvCxnSpPr>
          <p:cNvPr id="11" name="Straight Arrow Connector 10">
            <a:extLst>
              <a:ext uri="{FF2B5EF4-FFF2-40B4-BE49-F238E27FC236}">
                <a16:creationId xmlns:a16="http://schemas.microsoft.com/office/drawing/2014/main" id="{D3E77198-8552-451A-8579-AA4482F4D199}"/>
              </a:ext>
            </a:extLst>
          </p:cNvPr>
          <p:cNvCxnSpPr>
            <a:endCxn id="6" idx="1"/>
          </p:cNvCxnSpPr>
          <p:nvPr/>
        </p:nvCxnSpPr>
        <p:spPr>
          <a:xfrm>
            <a:off x="3564467" y="2683133"/>
            <a:ext cx="1217248" cy="801"/>
          </a:xfrm>
          <a:prstGeom prst="straightConnector1">
            <a:avLst/>
          </a:prstGeom>
          <a:ln w="57150">
            <a:solidFill>
              <a:srgbClr val="7682A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FCC3DE7-36A5-445E-A1F2-F72A7FE68476}"/>
              </a:ext>
            </a:extLst>
          </p:cNvPr>
          <p:cNvCxnSpPr/>
          <p:nvPr/>
        </p:nvCxnSpPr>
        <p:spPr>
          <a:xfrm>
            <a:off x="7137400" y="2683133"/>
            <a:ext cx="1217248" cy="801"/>
          </a:xfrm>
          <a:prstGeom prst="straightConnector1">
            <a:avLst/>
          </a:prstGeom>
          <a:ln w="57150">
            <a:solidFill>
              <a:srgbClr val="7682A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B0A4221-0F66-4C15-A879-AA4408D4F1A9}"/>
              </a:ext>
            </a:extLst>
          </p:cNvPr>
          <p:cNvCxnSpPr/>
          <p:nvPr/>
        </p:nvCxnSpPr>
        <p:spPr>
          <a:xfrm>
            <a:off x="3564467" y="4740134"/>
            <a:ext cx="1217248" cy="801"/>
          </a:xfrm>
          <a:prstGeom prst="straightConnector1">
            <a:avLst/>
          </a:prstGeom>
          <a:ln w="57150">
            <a:solidFill>
              <a:srgbClr val="7682AE"/>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CC85E1B-20CD-43E8-974E-2D8AECB75766}"/>
              </a:ext>
            </a:extLst>
          </p:cNvPr>
          <p:cNvCxnSpPr/>
          <p:nvPr/>
        </p:nvCxnSpPr>
        <p:spPr>
          <a:xfrm>
            <a:off x="7137400" y="4739333"/>
            <a:ext cx="1217248" cy="801"/>
          </a:xfrm>
          <a:prstGeom prst="straightConnector1">
            <a:avLst/>
          </a:prstGeom>
          <a:ln w="57150">
            <a:solidFill>
              <a:srgbClr val="7682A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05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i="1" spc="-150" dirty="0">
                <a:solidFill>
                  <a:srgbClr val="E61873"/>
                </a:solidFill>
                <a:latin typeface="Montserrat" charset="0"/>
              </a:rPr>
              <a:t>Build &amp; Debug</a:t>
            </a:r>
            <a:endParaRPr lang="id-ID" sz="4000" b="1" i="1" spc="-150" dirty="0">
              <a:solidFill>
                <a:srgbClr val="E61873"/>
              </a:solidFill>
              <a:latin typeface="Montserrat" charset="0"/>
            </a:endParaRPr>
          </a:p>
        </p:txBody>
      </p:sp>
      <p:pic>
        <p:nvPicPr>
          <p:cNvPr id="15" name="Picture 2" descr="test harness 3">
            <a:extLst>
              <a:ext uri="{FF2B5EF4-FFF2-40B4-BE49-F238E27FC236}">
                <a16:creationId xmlns:a16="http://schemas.microsoft.com/office/drawing/2014/main" id="{F1630155-7F5F-4210-A2D7-3188EB1053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154"/>
          <a:stretch/>
        </p:blipFill>
        <p:spPr bwMode="auto">
          <a:xfrm>
            <a:off x="5482024" y="1253701"/>
            <a:ext cx="6388100" cy="51329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 Placeholder 6">
            <a:extLst>
              <a:ext uri="{FF2B5EF4-FFF2-40B4-BE49-F238E27FC236}">
                <a16:creationId xmlns:a16="http://schemas.microsoft.com/office/drawing/2014/main" id="{C48D39E7-8A5B-4658-895E-A36F0DCE895E}"/>
              </a:ext>
            </a:extLst>
          </p:cNvPr>
          <p:cNvSpPr txBox="1">
            <a:spLocks/>
          </p:cNvSpPr>
          <p:nvPr/>
        </p:nvSpPr>
        <p:spPr>
          <a:xfrm>
            <a:off x="381330" y="1568281"/>
            <a:ext cx="5007793" cy="4743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3200" b="1" i="1" spc="-150" dirty="0" err="1">
                <a:solidFill>
                  <a:prstClr val="white"/>
                </a:solidFill>
                <a:latin typeface="Montserrat" charset="0"/>
              </a:rPr>
              <a:t>npm</a:t>
            </a:r>
            <a:r>
              <a:rPr lang="en-US" sz="3200" b="1" i="1" spc="-150" dirty="0">
                <a:solidFill>
                  <a:prstClr val="white"/>
                </a:solidFill>
                <a:latin typeface="Montserrat" charset="0"/>
              </a:rPr>
              <a:t> run build</a:t>
            </a:r>
          </a:p>
          <a:p>
            <a:pPr marL="0" indent="0" algn="just">
              <a:buNone/>
            </a:pPr>
            <a:endParaRPr lang="en-US" sz="3200" b="1" i="1" spc="-150" dirty="0">
              <a:solidFill>
                <a:prstClr val="white"/>
              </a:solidFill>
              <a:latin typeface="Montserrat" charset="0"/>
            </a:endParaRPr>
          </a:p>
          <a:p>
            <a:pPr marL="0" indent="0" algn="just">
              <a:buNone/>
            </a:pPr>
            <a:r>
              <a:rPr lang="en-US" sz="3200" b="1" i="1" spc="-150" dirty="0" err="1">
                <a:solidFill>
                  <a:prstClr val="white"/>
                </a:solidFill>
                <a:latin typeface="Montserrat" charset="0"/>
              </a:rPr>
              <a:t>npm</a:t>
            </a:r>
            <a:r>
              <a:rPr lang="en-US" sz="3200" b="1" i="1" spc="-150" dirty="0">
                <a:solidFill>
                  <a:prstClr val="white"/>
                </a:solidFill>
                <a:latin typeface="Montserrat" charset="0"/>
              </a:rPr>
              <a:t> start watch </a:t>
            </a:r>
            <a:r>
              <a:rPr lang="en-US" sz="3200" i="1" spc="-150" dirty="0">
                <a:solidFill>
                  <a:prstClr val="white"/>
                </a:solidFill>
                <a:latin typeface="Montserrat" charset="0"/>
              </a:rPr>
              <a:t>(or you can use </a:t>
            </a:r>
            <a:r>
              <a:rPr lang="en-US" sz="3200" b="1" i="1" spc="-150" dirty="0">
                <a:solidFill>
                  <a:prstClr val="white"/>
                </a:solidFill>
                <a:latin typeface="Montserrat" charset="0"/>
              </a:rPr>
              <a:t>start </a:t>
            </a:r>
            <a:r>
              <a:rPr lang="en-US" sz="3200" b="1" i="1" spc="-150" dirty="0" err="1">
                <a:solidFill>
                  <a:prstClr val="white"/>
                </a:solidFill>
                <a:latin typeface="Montserrat" charset="0"/>
              </a:rPr>
              <a:t>npm</a:t>
            </a:r>
            <a:r>
              <a:rPr lang="en-US" sz="3200" b="1" i="1" spc="-150" dirty="0">
                <a:solidFill>
                  <a:prstClr val="white"/>
                </a:solidFill>
                <a:latin typeface="Montserrat" charset="0"/>
              </a:rPr>
              <a:t> start </a:t>
            </a:r>
            <a:r>
              <a:rPr lang="en-US" sz="3200" i="1" spc="-150" dirty="0">
                <a:solidFill>
                  <a:prstClr val="white"/>
                </a:solidFill>
                <a:latin typeface="Montserrat" charset="0"/>
              </a:rPr>
              <a:t>to open a new window)</a:t>
            </a:r>
          </a:p>
          <a:p>
            <a:pPr marL="0" indent="0" algn="just">
              <a:buNone/>
            </a:pPr>
            <a:endParaRPr lang="en-US" sz="3200" b="1" i="1" spc="-150" dirty="0">
              <a:solidFill>
                <a:prstClr val="white"/>
              </a:solidFill>
              <a:latin typeface="Montserrat" charset="0"/>
            </a:endParaRPr>
          </a:p>
          <a:p>
            <a:pPr marL="0" indent="0" algn="just">
              <a:buNone/>
            </a:pPr>
            <a:r>
              <a:rPr lang="fr-FR" sz="3200" b="1" i="1" spc="-150" dirty="0" err="1">
                <a:solidFill>
                  <a:prstClr val="white"/>
                </a:solidFill>
                <a:latin typeface="Montserrat" charset="0"/>
              </a:rPr>
              <a:t>Possibility</a:t>
            </a:r>
            <a:r>
              <a:rPr lang="fr-FR" sz="3200" b="1" i="1" spc="-150" dirty="0">
                <a:solidFill>
                  <a:prstClr val="white"/>
                </a:solidFill>
                <a:latin typeface="Montserrat" charset="0"/>
              </a:rPr>
              <a:t> to use </a:t>
            </a:r>
            <a:r>
              <a:rPr lang="fr-FR" sz="3200" b="1" i="1" spc="-150" dirty="0" err="1">
                <a:solidFill>
                  <a:prstClr val="white"/>
                </a:solidFill>
                <a:latin typeface="Montserrat" charset="0"/>
              </a:rPr>
              <a:t>fiddler</a:t>
            </a:r>
            <a:r>
              <a:rPr lang="fr-FR" sz="3200" b="1" i="1" spc="-150" dirty="0">
                <a:solidFill>
                  <a:prstClr val="white"/>
                </a:solidFill>
                <a:latin typeface="Montserrat" charset="0"/>
              </a:rPr>
              <a:t>: </a:t>
            </a:r>
            <a:r>
              <a:rPr lang="fr-FR" sz="3200" b="1" spc="-150" dirty="0" err="1">
                <a:solidFill>
                  <a:schemeClr val="accent3"/>
                </a:solidFill>
                <a:latin typeface="Montserrat" charset="0"/>
                <a:hlinkClick r:id="rId4">
                  <a:extLst>
                    <a:ext uri="{A12FA001-AC4F-418D-AE19-62706E023703}">
                      <ahyp:hlinkClr xmlns:ahyp="http://schemas.microsoft.com/office/drawing/2018/hyperlinkcolor" val="tx"/>
                    </a:ext>
                  </a:extLst>
                </a:hlinkClick>
              </a:rPr>
              <a:t>Debugging</a:t>
            </a:r>
            <a:r>
              <a:rPr lang="fr-FR" sz="3200" b="1" spc="-150" dirty="0">
                <a:solidFill>
                  <a:schemeClr val="accent3"/>
                </a:solidFill>
                <a:latin typeface="Montserrat" charset="0"/>
                <a:hlinkClick r:id="rId4">
                  <a:extLst>
                    <a:ext uri="{A12FA001-AC4F-418D-AE19-62706E023703}">
                      <ahyp:hlinkClr xmlns:ahyp="http://schemas.microsoft.com/office/drawing/2018/hyperlinkcolor" val="tx"/>
                    </a:ext>
                  </a:extLst>
                </a:hlinkClick>
              </a:rPr>
              <a:t> Canvas App Component</a:t>
            </a:r>
            <a:endParaRPr lang="fr-FR" sz="3200" b="1" spc="-150" dirty="0">
              <a:solidFill>
                <a:schemeClr val="accent3"/>
              </a:solidFill>
              <a:latin typeface="Montserrat" charset="0"/>
            </a:endParaRPr>
          </a:p>
          <a:p>
            <a:pPr marL="0" indent="0" algn="just">
              <a:buNone/>
            </a:pPr>
            <a:endParaRPr lang="en-GB" sz="2000" b="1" dirty="0">
              <a:solidFill>
                <a:schemeClr val="tx2"/>
              </a:solidFill>
            </a:endParaRPr>
          </a:p>
        </p:txBody>
      </p:sp>
    </p:spTree>
    <p:extLst>
      <p:ext uri="{BB962C8B-B14F-4D97-AF65-F5344CB8AC3E}">
        <p14:creationId xmlns:p14="http://schemas.microsoft.com/office/powerpoint/2010/main" val="2030108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150" normalizeH="0" baseline="0" noProof="0" dirty="0">
                <a:ln>
                  <a:noFill/>
                </a:ln>
                <a:solidFill>
                  <a:srgbClr val="E61873"/>
                </a:solidFill>
                <a:effectLst/>
                <a:uLnTx/>
                <a:uFillTx/>
                <a:latin typeface="Montserrat" charset="0"/>
                <a:ea typeface="+mn-ea"/>
                <a:cs typeface="+mn-cs"/>
              </a:rPr>
              <a:t>Package a Component &amp; Import the solution</a:t>
            </a:r>
            <a:endParaRPr kumimoji="0" lang="id-ID" sz="4000" b="1" i="1" u="none" strike="noStrike" kern="1200" cap="none" spc="-150" normalizeH="0" baseline="0" noProof="0" dirty="0">
              <a:ln>
                <a:noFill/>
              </a:ln>
              <a:solidFill>
                <a:srgbClr val="E61873"/>
              </a:solidFill>
              <a:effectLst/>
              <a:uLnTx/>
              <a:uFillTx/>
              <a:latin typeface="Montserrat" charset="0"/>
              <a:ea typeface="+mn-ea"/>
              <a:cs typeface="+mn-cs"/>
            </a:endParaRPr>
          </a:p>
        </p:txBody>
      </p:sp>
      <p:sp>
        <p:nvSpPr>
          <p:cNvPr id="26" name="Text Placeholder 6">
            <a:extLst>
              <a:ext uri="{FF2B5EF4-FFF2-40B4-BE49-F238E27FC236}">
                <a16:creationId xmlns:a16="http://schemas.microsoft.com/office/drawing/2014/main" id="{D0B7CF3D-F219-4C91-B529-52A5CE97377B}"/>
              </a:ext>
            </a:extLst>
          </p:cNvPr>
          <p:cNvSpPr txBox="1">
            <a:spLocks/>
          </p:cNvSpPr>
          <p:nvPr/>
        </p:nvSpPr>
        <p:spPr>
          <a:xfrm>
            <a:off x="381330" y="1568281"/>
            <a:ext cx="11491812" cy="4743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3200" b="1" i="1" spc="-150" dirty="0">
                <a:solidFill>
                  <a:prstClr val="white"/>
                </a:solidFill>
                <a:latin typeface="Montserrat" charset="0"/>
              </a:rPr>
              <a:t>Use CLI to </a:t>
            </a:r>
            <a:r>
              <a:rPr lang="fr-FR" sz="3200" b="1" i="1" spc="-150" dirty="0" err="1">
                <a:solidFill>
                  <a:prstClr val="white"/>
                </a:solidFill>
                <a:latin typeface="Montserrat" charset="0"/>
              </a:rPr>
              <a:t>create</a:t>
            </a:r>
            <a:r>
              <a:rPr lang="fr-FR" sz="3200" b="1" i="1" spc="-150" dirty="0">
                <a:solidFill>
                  <a:prstClr val="white"/>
                </a:solidFill>
                <a:latin typeface="Montserrat" charset="0"/>
              </a:rPr>
              <a:t> a solution (</a:t>
            </a:r>
            <a:r>
              <a:rPr lang="fr-FR" sz="3200" b="1" i="1" spc="-150" dirty="0" err="1">
                <a:solidFill>
                  <a:prstClr val="white"/>
                </a:solidFill>
                <a:latin typeface="Montserrat" charset="0"/>
              </a:rPr>
              <a:t>Managed</a:t>
            </a:r>
            <a:r>
              <a:rPr lang="fr-FR" sz="3200" b="1" i="1" spc="-150" dirty="0">
                <a:solidFill>
                  <a:prstClr val="white"/>
                </a:solidFill>
                <a:latin typeface="Montserrat" charset="0"/>
              </a:rPr>
              <a:t>/</a:t>
            </a:r>
            <a:r>
              <a:rPr lang="fr-FR" sz="3200" b="1" i="1" spc="-150" dirty="0" err="1">
                <a:solidFill>
                  <a:prstClr val="white"/>
                </a:solidFill>
                <a:latin typeface="Montserrat" charset="0"/>
              </a:rPr>
              <a:t>UnManaged</a:t>
            </a:r>
            <a:r>
              <a:rPr lang="fr-FR" sz="3200" b="1" i="1" spc="-150" dirty="0">
                <a:solidFill>
                  <a:prstClr val="white"/>
                </a:solidFill>
                <a:latin typeface="Montserrat" charset="0"/>
              </a:rPr>
              <a:t>) </a:t>
            </a:r>
            <a:r>
              <a:rPr lang="fr-FR" sz="3200" b="1" i="1" spc="-150" dirty="0" err="1">
                <a:solidFill>
                  <a:prstClr val="white"/>
                </a:solidFill>
                <a:latin typeface="Montserrat" charset="0"/>
              </a:rPr>
              <a:t>containing</a:t>
            </a:r>
            <a:r>
              <a:rPr lang="fr-FR" sz="3200" b="1" i="1" spc="-150" dirty="0">
                <a:solidFill>
                  <a:prstClr val="white"/>
                </a:solidFill>
                <a:latin typeface="Montserrat" charset="0"/>
              </a:rPr>
              <a:t> the custom control.</a:t>
            </a:r>
            <a:br>
              <a:rPr lang="fr-FR" sz="3200" b="1" i="1" spc="-150" dirty="0">
                <a:solidFill>
                  <a:prstClr val="white"/>
                </a:solidFill>
                <a:latin typeface="Montserrat" charset="0"/>
              </a:rPr>
            </a:br>
            <a:endParaRPr lang="fr-FR" sz="3200" b="1" i="1" spc="-150" dirty="0">
              <a:solidFill>
                <a:prstClr val="white"/>
              </a:solidFill>
              <a:latin typeface="Montserrat" charset="0"/>
            </a:endParaRPr>
          </a:p>
          <a:p>
            <a:pPr marL="342900" indent="-342900">
              <a:buFont typeface="+mj-lt"/>
              <a:buAutoNum type="arabicPeriod"/>
            </a:pPr>
            <a:r>
              <a:rPr lang="fr-FR" sz="2000" b="1" i="1" spc="-150" dirty="0">
                <a:solidFill>
                  <a:prstClr val="white"/>
                </a:solidFill>
                <a:latin typeface="Montserrat" charset="0"/>
              </a:rPr>
              <a:t> </a:t>
            </a:r>
            <a:r>
              <a:rPr lang="fr-FR" sz="2000" b="1" spc="-150" dirty="0">
                <a:solidFill>
                  <a:schemeClr val="accent3"/>
                </a:solidFill>
                <a:latin typeface="Montserrat" charset="0"/>
              </a:rPr>
              <a:t>cd</a:t>
            </a:r>
            <a:r>
              <a:rPr lang="fr-FR" sz="2000" b="1" i="1" spc="-150" dirty="0">
                <a:solidFill>
                  <a:prstClr val="white"/>
                </a:solidFill>
                <a:latin typeface="Montserrat" charset="0"/>
              </a:rPr>
              <a:t> </a:t>
            </a:r>
            <a:r>
              <a:rPr lang="fr-FR" sz="2400" b="1" i="1" spc="-150" dirty="0">
                <a:solidFill>
                  <a:prstClr val="white"/>
                </a:solidFill>
                <a:latin typeface="Montserrat" charset="0"/>
              </a:rPr>
              <a:t>&lt;</a:t>
            </a:r>
            <a:r>
              <a:rPr lang="fr-FR" sz="2000" b="1" i="1" spc="-150" dirty="0">
                <a:solidFill>
                  <a:prstClr val="white"/>
                </a:solidFill>
                <a:latin typeface="Montserrat" charset="0"/>
              </a:rPr>
              <a:t>solution folder&gt;</a:t>
            </a:r>
          </a:p>
          <a:p>
            <a:pPr marL="342900" indent="-342900">
              <a:buFont typeface="+mj-lt"/>
              <a:buAutoNum type="arabicPeriod"/>
            </a:pPr>
            <a:r>
              <a:rPr lang="en-US" sz="2000" b="1" i="1" spc="-150" dirty="0">
                <a:solidFill>
                  <a:prstClr val="white"/>
                </a:solidFill>
                <a:latin typeface="Montserrat" charset="0"/>
              </a:rPr>
              <a:t> </a:t>
            </a:r>
            <a:r>
              <a:rPr lang="en-US" sz="2000" b="1" spc="-150" dirty="0" err="1">
                <a:solidFill>
                  <a:schemeClr val="accent3"/>
                </a:solidFill>
                <a:latin typeface="Montserrat" charset="0"/>
              </a:rPr>
              <a:t>pac</a:t>
            </a:r>
            <a:r>
              <a:rPr lang="en-US" sz="2000" b="1" spc="-150" dirty="0">
                <a:solidFill>
                  <a:schemeClr val="accent3"/>
                </a:solidFill>
                <a:latin typeface="Montserrat" charset="0"/>
              </a:rPr>
              <a:t> solution </a:t>
            </a:r>
            <a:r>
              <a:rPr lang="en-US" sz="2000" b="1" spc="-150" dirty="0" err="1">
                <a:solidFill>
                  <a:schemeClr val="accent3"/>
                </a:solidFill>
                <a:latin typeface="Montserrat" charset="0"/>
              </a:rPr>
              <a:t>init</a:t>
            </a:r>
            <a:r>
              <a:rPr lang="en-US" sz="2000" b="1" spc="-150" dirty="0">
                <a:solidFill>
                  <a:schemeClr val="accent3"/>
                </a:solidFill>
                <a:latin typeface="Montserrat" charset="0"/>
              </a:rPr>
              <a:t>  </a:t>
            </a:r>
            <a:r>
              <a:rPr lang="en-US" sz="2000" b="1" i="1" spc="-150" dirty="0">
                <a:solidFill>
                  <a:prstClr val="white"/>
                </a:solidFill>
                <a:latin typeface="Montserrat" charset="0"/>
              </a:rPr>
              <a:t>--publisher-name &lt;enter your publisher name&gt; --publisher-prefix &lt;enter your publisher prefix&gt;</a:t>
            </a:r>
          </a:p>
          <a:p>
            <a:pPr marL="342900" indent="-342900">
              <a:buFont typeface="+mj-lt"/>
              <a:buAutoNum type="arabicPeriod"/>
            </a:pPr>
            <a:r>
              <a:rPr lang="en-US" sz="2000" b="1" i="1" spc="-150" dirty="0">
                <a:solidFill>
                  <a:prstClr val="white"/>
                </a:solidFill>
                <a:latin typeface="Montserrat" charset="0"/>
              </a:rPr>
              <a:t> </a:t>
            </a:r>
            <a:r>
              <a:rPr lang="en-US" sz="2000" b="1" spc="-150" dirty="0" err="1">
                <a:solidFill>
                  <a:schemeClr val="accent3"/>
                </a:solidFill>
                <a:latin typeface="Montserrat" charset="0"/>
              </a:rPr>
              <a:t>pac</a:t>
            </a:r>
            <a:r>
              <a:rPr lang="en-US" sz="2000" b="1" spc="-150" dirty="0">
                <a:solidFill>
                  <a:schemeClr val="accent3"/>
                </a:solidFill>
                <a:latin typeface="Montserrat" charset="0"/>
              </a:rPr>
              <a:t> solution add-reference </a:t>
            </a:r>
            <a:r>
              <a:rPr lang="en-US" sz="2000" b="1" i="1" spc="-150" dirty="0">
                <a:solidFill>
                  <a:prstClr val="white"/>
                </a:solidFill>
                <a:latin typeface="Montserrat" charset="0"/>
              </a:rPr>
              <a:t>--path &lt;path of your Power Apps component framework project on disk&gt;</a:t>
            </a:r>
          </a:p>
          <a:p>
            <a:pPr marL="342900" indent="-342900">
              <a:buFont typeface="+mj-lt"/>
              <a:buAutoNum type="arabicPeriod"/>
            </a:pPr>
            <a:r>
              <a:rPr lang="en-US" sz="2000" b="1" i="1" spc="-150" dirty="0">
                <a:solidFill>
                  <a:prstClr val="white"/>
                </a:solidFill>
                <a:latin typeface="Montserrat" charset="0"/>
              </a:rPr>
              <a:t> </a:t>
            </a:r>
            <a:r>
              <a:rPr lang="en-US" sz="2000" b="1" spc="-150" dirty="0" err="1">
                <a:solidFill>
                  <a:schemeClr val="accent3"/>
                </a:solidFill>
                <a:latin typeface="Montserrat" charset="0"/>
              </a:rPr>
              <a:t>msbuild</a:t>
            </a:r>
            <a:r>
              <a:rPr lang="en-US" sz="2000" b="1" i="1" spc="-150" dirty="0">
                <a:solidFill>
                  <a:prstClr val="white"/>
                </a:solidFill>
                <a:latin typeface="Montserrat" charset="0"/>
              </a:rPr>
              <a:t> /</a:t>
            </a:r>
            <a:r>
              <a:rPr lang="en-US" sz="2000" b="1" i="1" spc="-150" dirty="0" err="1">
                <a:solidFill>
                  <a:prstClr val="white"/>
                </a:solidFill>
                <a:latin typeface="Montserrat" charset="0"/>
              </a:rPr>
              <a:t>t:build</a:t>
            </a:r>
            <a:r>
              <a:rPr lang="en-US" sz="2000" b="1" i="1" spc="-150" dirty="0">
                <a:solidFill>
                  <a:prstClr val="white"/>
                </a:solidFill>
                <a:latin typeface="Montserrat" charset="0"/>
              </a:rPr>
              <a:t> /restore (</a:t>
            </a:r>
            <a:r>
              <a:rPr lang="en-US" sz="2000" b="1" i="1" spc="-150" dirty="0" err="1">
                <a:solidFill>
                  <a:prstClr val="white"/>
                </a:solidFill>
                <a:latin typeface="Montserrat" charset="0"/>
              </a:rPr>
              <a:t>msbuild</a:t>
            </a:r>
            <a:r>
              <a:rPr lang="en-US" sz="2000" b="1" i="1" spc="-150" dirty="0">
                <a:solidFill>
                  <a:prstClr val="white"/>
                </a:solidFill>
                <a:latin typeface="Montserrat" charset="0"/>
              </a:rPr>
              <a:t> must be in the path)</a:t>
            </a:r>
          </a:p>
          <a:p>
            <a:pPr marL="342900" indent="-342900">
              <a:buFont typeface="+mj-lt"/>
              <a:buAutoNum type="arabicPeriod"/>
            </a:pPr>
            <a:r>
              <a:rPr lang="en-US" sz="2000" b="1" i="1" spc="-150" dirty="0">
                <a:solidFill>
                  <a:prstClr val="white"/>
                </a:solidFill>
                <a:latin typeface="Montserrat" charset="0"/>
              </a:rPr>
              <a:t> </a:t>
            </a:r>
            <a:r>
              <a:rPr lang="en-US" sz="2000" b="1" spc="-150" dirty="0" err="1">
                <a:solidFill>
                  <a:schemeClr val="accent3"/>
                </a:solidFill>
                <a:latin typeface="Montserrat" charset="0"/>
              </a:rPr>
              <a:t>msbuild</a:t>
            </a:r>
            <a:r>
              <a:rPr lang="en-US" sz="2000" b="1" i="1" spc="-150" dirty="0">
                <a:solidFill>
                  <a:prstClr val="white"/>
                </a:solidFill>
                <a:latin typeface="Montserrat" charset="0"/>
              </a:rPr>
              <a:t> /</a:t>
            </a:r>
            <a:r>
              <a:rPr lang="en-US" sz="2000" b="1" i="1" spc="-150" dirty="0" err="1">
                <a:solidFill>
                  <a:prstClr val="white"/>
                </a:solidFill>
                <a:latin typeface="Montserrat" charset="0"/>
              </a:rPr>
              <a:t>t:build</a:t>
            </a:r>
            <a:r>
              <a:rPr lang="en-US" sz="2000" b="1" i="1" spc="-150" dirty="0">
                <a:solidFill>
                  <a:prstClr val="white"/>
                </a:solidFill>
                <a:latin typeface="Montserrat" charset="0"/>
              </a:rPr>
              <a:t> /restore /</a:t>
            </a:r>
            <a:r>
              <a:rPr lang="en-US" sz="2000" b="1" spc="-150" dirty="0" err="1">
                <a:solidFill>
                  <a:schemeClr val="accent3"/>
                </a:solidFill>
                <a:latin typeface="Montserrat" charset="0"/>
              </a:rPr>
              <a:t>p:configuration</a:t>
            </a:r>
            <a:r>
              <a:rPr lang="en-US" sz="2000" b="1" spc="-150" dirty="0">
                <a:solidFill>
                  <a:schemeClr val="accent3"/>
                </a:solidFill>
                <a:latin typeface="Montserrat" charset="0"/>
              </a:rPr>
              <a:t>=Release </a:t>
            </a:r>
            <a:r>
              <a:rPr lang="en-US" sz="2000" b="1" i="1" spc="-150" dirty="0">
                <a:solidFill>
                  <a:prstClr val="white"/>
                </a:solidFill>
                <a:latin typeface="Montserrat" charset="0"/>
              </a:rPr>
              <a:t>(If you want to build a managed package)</a:t>
            </a:r>
          </a:p>
          <a:p>
            <a:pPr marL="342900" indent="-342900">
              <a:buFont typeface="+mj-lt"/>
              <a:buAutoNum type="arabicPeriod"/>
            </a:pPr>
            <a:r>
              <a:rPr lang="fr-FR" sz="2000" b="1" spc="-150" dirty="0">
                <a:solidFill>
                  <a:schemeClr val="accent3"/>
                </a:solidFill>
                <a:latin typeface="Montserrat" charset="0"/>
              </a:rPr>
              <a:t> Import </a:t>
            </a:r>
            <a:r>
              <a:rPr lang="fr-FR" sz="2000" b="1" i="1" spc="-150" dirty="0">
                <a:solidFill>
                  <a:prstClr val="white"/>
                </a:solidFill>
                <a:latin typeface="Montserrat" charset="0"/>
              </a:rPr>
              <a:t>the solution </a:t>
            </a:r>
            <a:r>
              <a:rPr lang="fr-FR" sz="2000" b="1" i="1" spc="-150" dirty="0" err="1">
                <a:solidFill>
                  <a:prstClr val="white"/>
                </a:solidFill>
                <a:latin typeface="Montserrat" charset="0"/>
              </a:rPr>
              <a:t>into</a:t>
            </a:r>
            <a:r>
              <a:rPr lang="fr-FR" sz="2000" b="1" i="1" spc="-150" dirty="0">
                <a:solidFill>
                  <a:prstClr val="white"/>
                </a:solidFill>
                <a:latin typeface="Montserrat" charset="0"/>
              </a:rPr>
              <a:t> Dataverse </a:t>
            </a:r>
            <a:r>
              <a:rPr lang="fr-FR" sz="2000" b="1" i="1" spc="-150" dirty="0" err="1">
                <a:solidFill>
                  <a:prstClr val="white"/>
                </a:solidFill>
                <a:latin typeface="Montserrat" charset="0"/>
              </a:rPr>
              <a:t>Environement</a:t>
            </a:r>
            <a:r>
              <a:rPr lang="fr-FR" sz="2000" b="1" i="1" spc="-150" dirty="0">
                <a:solidFill>
                  <a:prstClr val="white"/>
                </a:solidFill>
                <a:latin typeface="Montserrat" charset="0"/>
              </a:rPr>
              <a:t> </a:t>
            </a:r>
            <a:r>
              <a:rPr lang="fr-FR" sz="2000" b="1" i="1" spc="-150" dirty="0" err="1">
                <a:solidFill>
                  <a:prstClr val="white"/>
                </a:solidFill>
                <a:latin typeface="Montserrat" charset="0"/>
              </a:rPr>
              <a:t>using</a:t>
            </a:r>
            <a:r>
              <a:rPr lang="fr-FR" sz="2000" b="1" i="1" spc="-150" dirty="0">
                <a:solidFill>
                  <a:prstClr val="white"/>
                </a:solidFill>
                <a:latin typeface="Montserrat" charset="0"/>
              </a:rPr>
              <a:t> the UI.	</a:t>
            </a:r>
          </a:p>
          <a:p>
            <a:endParaRPr lang="en-GB" sz="1600" b="1" dirty="0">
              <a:solidFill>
                <a:schemeClr val="tx2"/>
              </a:solidFill>
            </a:endParaRPr>
          </a:p>
        </p:txBody>
      </p:sp>
    </p:spTree>
    <p:extLst>
      <p:ext uri="{BB962C8B-B14F-4D97-AF65-F5344CB8AC3E}">
        <p14:creationId xmlns:p14="http://schemas.microsoft.com/office/powerpoint/2010/main" val="4095965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150" normalizeH="0" baseline="0" noProof="0" dirty="0">
                <a:ln>
                  <a:noFill/>
                </a:ln>
                <a:solidFill>
                  <a:srgbClr val="E61873"/>
                </a:solidFill>
                <a:effectLst/>
                <a:uLnTx/>
                <a:uFillTx/>
                <a:latin typeface="Montserrat" charset="0"/>
                <a:ea typeface="+mn-ea"/>
                <a:cs typeface="+mn-cs"/>
              </a:rPr>
              <a:t>How to build a PCF Component</a:t>
            </a:r>
            <a:endParaRPr kumimoji="0" lang="id-ID" sz="4000" b="1" i="1" u="none" strike="noStrike" kern="1200" cap="none" spc="-150" normalizeH="0" baseline="0" noProof="0" dirty="0">
              <a:ln>
                <a:noFill/>
              </a:ln>
              <a:solidFill>
                <a:srgbClr val="E61873"/>
              </a:solidFill>
              <a:effectLst/>
              <a:uLnTx/>
              <a:uFillTx/>
              <a:latin typeface="Montserrat" charset="0"/>
              <a:ea typeface="+mn-ea"/>
              <a:cs typeface="+mn-cs"/>
            </a:endParaRPr>
          </a:p>
        </p:txBody>
      </p:sp>
      <p:pic>
        <p:nvPicPr>
          <p:cNvPr id="4" name="Picture 3">
            <a:extLst>
              <a:ext uri="{FF2B5EF4-FFF2-40B4-BE49-F238E27FC236}">
                <a16:creationId xmlns:a16="http://schemas.microsoft.com/office/drawing/2014/main" id="{551E55EE-F81B-49D1-8EC2-751329CA02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019"/>
          <a:stretch/>
        </p:blipFill>
        <p:spPr>
          <a:xfrm>
            <a:off x="1366436" y="1457460"/>
            <a:ext cx="8927348" cy="4618962"/>
          </a:xfrm>
          <a:prstGeom prst="rect">
            <a:avLst/>
          </a:prstGeom>
          <a:ln>
            <a:noFill/>
          </a:ln>
          <a:effectLst>
            <a:outerShdw blurRad="292100" dist="139700" dir="2700000" algn="tl" rotWithShape="0">
              <a:srgbClr val="333333">
                <a:alpha val="65000"/>
              </a:srgbClr>
            </a:outerShdw>
          </a:effectLst>
        </p:spPr>
      </p:pic>
      <p:sp>
        <p:nvSpPr>
          <p:cNvPr id="5" name="Text Placeholder 7">
            <a:extLst>
              <a:ext uri="{FF2B5EF4-FFF2-40B4-BE49-F238E27FC236}">
                <a16:creationId xmlns:a16="http://schemas.microsoft.com/office/drawing/2014/main" id="{42847314-CA98-4549-8D3E-7C0B17AC701D}"/>
              </a:ext>
            </a:extLst>
          </p:cNvPr>
          <p:cNvSpPr txBox="1">
            <a:spLocks/>
          </p:cNvSpPr>
          <p:nvPr/>
        </p:nvSpPr>
        <p:spPr>
          <a:xfrm>
            <a:off x="8916519" y="6191899"/>
            <a:ext cx="2956623" cy="406515"/>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fr-FR" sz="2400" b="1" i="1" spc="-150" dirty="0" err="1">
                <a:solidFill>
                  <a:prstClr val="white"/>
                </a:solidFill>
                <a:latin typeface="Montserrat" charset="0"/>
                <a:ea typeface="+mn-ea"/>
                <a:cs typeface="+mn-cs"/>
              </a:rPr>
              <a:t>Credit</a:t>
            </a:r>
            <a:r>
              <a:rPr lang="fr-FR" sz="2400" b="1" i="1" spc="-150" dirty="0">
                <a:solidFill>
                  <a:prstClr val="white"/>
                </a:solidFill>
                <a:latin typeface="Montserrat" charset="0"/>
                <a:ea typeface="+mn-ea"/>
                <a:cs typeface="+mn-cs"/>
              </a:rPr>
              <a:t> : Nicolas </a:t>
            </a:r>
            <a:r>
              <a:rPr lang="fr-FR" sz="2400" b="1" i="1" spc="-150" dirty="0" err="1">
                <a:solidFill>
                  <a:prstClr val="white"/>
                </a:solidFill>
                <a:latin typeface="Montserrat" charset="0"/>
                <a:ea typeface="+mn-ea"/>
                <a:cs typeface="+mn-cs"/>
              </a:rPr>
              <a:t>Kirrmann</a:t>
            </a:r>
            <a:r>
              <a:rPr lang="fr-FR" sz="2400" b="1" i="1" spc="-150" dirty="0">
                <a:solidFill>
                  <a:prstClr val="white"/>
                </a:solidFill>
                <a:latin typeface="Montserrat" charset="0"/>
                <a:ea typeface="+mn-ea"/>
                <a:cs typeface="+mn-cs"/>
              </a:rPr>
              <a:t> </a:t>
            </a:r>
          </a:p>
        </p:txBody>
      </p:sp>
    </p:spTree>
    <p:extLst>
      <p:ext uri="{BB962C8B-B14F-4D97-AF65-F5344CB8AC3E}">
        <p14:creationId xmlns:p14="http://schemas.microsoft.com/office/powerpoint/2010/main" val="1138408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150" normalizeH="0" baseline="0" noProof="0" dirty="0">
                <a:ln>
                  <a:noFill/>
                </a:ln>
                <a:solidFill>
                  <a:srgbClr val="E61873"/>
                </a:solidFill>
                <a:effectLst/>
                <a:uLnTx/>
                <a:uFillTx/>
                <a:latin typeface="Montserrat" charset="0"/>
                <a:ea typeface="+mn-ea"/>
                <a:cs typeface="+mn-cs"/>
              </a:rPr>
              <a:t>Links / References 1/2</a:t>
            </a:r>
            <a:endParaRPr kumimoji="0" lang="id-ID" sz="4000" b="1" i="1" u="none" strike="noStrike" kern="1200" cap="none" spc="-150" normalizeH="0" baseline="0" noProof="0" dirty="0">
              <a:ln>
                <a:noFill/>
              </a:ln>
              <a:solidFill>
                <a:srgbClr val="E61873"/>
              </a:solidFill>
              <a:effectLst/>
              <a:uLnTx/>
              <a:uFillTx/>
              <a:latin typeface="Montserrat" charset="0"/>
              <a:ea typeface="+mn-ea"/>
              <a:cs typeface="+mn-cs"/>
            </a:endParaRPr>
          </a:p>
        </p:txBody>
      </p:sp>
      <p:sp>
        <p:nvSpPr>
          <p:cNvPr id="6" name="Rectangle 5">
            <a:extLst>
              <a:ext uri="{FF2B5EF4-FFF2-40B4-BE49-F238E27FC236}">
                <a16:creationId xmlns:a16="http://schemas.microsoft.com/office/drawing/2014/main" id="{71D564EB-3378-4663-B4F5-8730489CAF78}"/>
              </a:ext>
            </a:extLst>
          </p:cNvPr>
          <p:cNvSpPr/>
          <p:nvPr/>
        </p:nvSpPr>
        <p:spPr>
          <a:xfrm>
            <a:off x="511097" y="1796374"/>
            <a:ext cx="11169806" cy="4029428"/>
          </a:xfrm>
          <a:prstGeom prst="rect">
            <a:avLst/>
          </a:prstGeom>
          <a:solidFill>
            <a:schemeClr val="accent3"/>
          </a:solidFill>
          <a:ln w="19050">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r>
              <a:rPr lang="en-US" sz="2400" b="1" i="1" spc="-150" dirty="0">
                <a:solidFill>
                  <a:prstClr val="white"/>
                </a:solidFill>
                <a:latin typeface="Montserrat" charset="0"/>
              </a:rPr>
              <a:t>PCF forum:  </a:t>
            </a:r>
            <a:r>
              <a:rPr lang="en-US" sz="1800" dirty="0">
                <a:solidFill>
                  <a:schemeClr val="accent4"/>
                </a:solidFill>
                <a:cs typeface="Aharoni" panose="02010803020104030203" pitchFamily="2" charset="-79"/>
                <a:hlinkClick r:id="rId3">
                  <a:extLst>
                    <a:ext uri="{A12FA001-AC4F-418D-AE19-62706E023703}">
                      <ahyp:hlinkClr xmlns:ahyp="http://schemas.microsoft.com/office/drawing/2018/hyperlinkcolor" val="tx"/>
                    </a:ext>
                  </a:extLst>
                </a:hlinkClick>
              </a:rPr>
              <a:t>https://aka.ms/PCFForum</a:t>
            </a:r>
            <a:endParaRPr lang="en-US" sz="1800" dirty="0">
              <a:solidFill>
                <a:schemeClr val="accent4"/>
              </a:solidFill>
              <a:cs typeface="Aharoni" panose="02010803020104030203" pitchFamily="2" charset="-79"/>
            </a:endParaRPr>
          </a:p>
          <a:p>
            <a:pPr defTabSz="488950">
              <a:spcBef>
                <a:spcPct val="0"/>
              </a:spcBef>
              <a:spcAft>
                <a:spcPts val="1200"/>
              </a:spcAft>
            </a:pPr>
            <a:r>
              <a:rPr lang="en-US" sz="2400" b="1" i="1" spc="-150" dirty="0">
                <a:solidFill>
                  <a:prstClr val="white"/>
                </a:solidFill>
                <a:latin typeface="Montserrat" charset="0"/>
              </a:rPr>
              <a:t>Documentation: </a:t>
            </a:r>
            <a:r>
              <a:rPr lang="en-US" sz="1800" dirty="0">
                <a:solidFill>
                  <a:schemeClr val="accent4"/>
                </a:solidFill>
                <a:cs typeface="Aharoni" panose="02010803020104030203" pitchFamily="2" charset="-79"/>
                <a:hlinkClick r:id="rId4">
                  <a:extLst>
                    <a:ext uri="{A12FA001-AC4F-418D-AE19-62706E023703}">
                      <ahyp:hlinkClr xmlns:ahyp="http://schemas.microsoft.com/office/drawing/2018/hyperlinkcolor" val="tx"/>
                    </a:ext>
                  </a:extLst>
                </a:hlinkClick>
              </a:rPr>
              <a:t>https://aka.ms/PCFDocs</a:t>
            </a:r>
            <a:endParaRPr lang="en-US" sz="1800" dirty="0">
              <a:solidFill>
                <a:schemeClr val="accent4"/>
              </a:solidFill>
              <a:cs typeface="Aharoni" panose="02010803020104030203" pitchFamily="2" charset="-79"/>
            </a:endParaRPr>
          </a:p>
          <a:p>
            <a:pPr defTabSz="488950">
              <a:spcBef>
                <a:spcPct val="0"/>
              </a:spcBef>
              <a:spcAft>
                <a:spcPts val="1200"/>
              </a:spcAft>
            </a:pPr>
            <a:r>
              <a:rPr lang="en-US" sz="2400" b="1" i="1" spc="-150" dirty="0">
                <a:solidFill>
                  <a:prstClr val="white"/>
                </a:solidFill>
                <a:latin typeface="Montserrat" charset="0"/>
              </a:rPr>
              <a:t>Feature ideas: </a:t>
            </a:r>
            <a:r>
              <a:rPr lang="en-US" sz="1800" dirty="0">
                <a:solidFill>
                  <a:schemeClr val="accent4"/>
                </a:solidFill>
                <a:cs typeface="Aharoni" panose="02010803020104030203" pitchFamily="2" charset="-79"/>
                <a:hlinkClick r:id="rId5">
                  <a:extLst>
                    <a:ext uri="{A12FA001-AC4F-418D-AE19-62706E023703}">
                      <ahyp:hlinkClr xmlns:ahyp="http://schemas.microsoft.com/office/drawing/2018/hyperlinkcolor" val="tx"/>
                    </a:ext>
                  </a:extLst>
                </a:hlinkClick>
              </a:rPr>
              <a:t>https://aka.ms/PCFIdea</a:t>
            </a:r>
            <a:endParaRPr lang="en-US" sz="1800" dirty="0">
              <a:solidFill>
                <a:schemeClr val="accent4"/>
              </a:solidFill>
              <a:cs typeface="Aharoni" panose="02010803020104030203" pitchFamily="2" charset="-79"/>
            </a:endParaRPr>
          </a:p>
          <a:p>
            <a:pPr defTabSz="488950">
              <a:spcBef>
                <a:spcPct val="0"/>
              </a:spcBef>
              <a:spcAft>
                <a:spcPts val="1200"/>
              </a:spcAft>
            </a:pPr>
            <a:r>
              <a:rPr lang="en-US" sz="2400" b="1" i="1" spc="-150" dirty="0">
                <a:solidFill>
                  <a:prstClr val="white"/>
                </a:solidFill>
                <a:latin typeface="Montserrat" charset="0"/>
              </a:rPr>
              <a:t>Community components/blogs/demos:</a:t>
            </a:r>
            <a:r>
              <a:rPr lang="en-US" sz="3200" b="1" i="1" spc="-150" dirty="0">
                <a:solidFill>
                  <a:prstClr val="white"/>
                </a:solidFill>
                <a:latin typeface="Montserrat" charset="0"/>
              </a:rPr>
              <a:t> </a:t>
            </a:r>
            <a:r>
              <a:rPr lang="en-US" sz="1800" dirty="0">
                <a:solidFill>
                  <a:schemeClr val="accent4"/>
                </a:solidFill>
                <a:cs typeface="Aharoni" panose="02010803020104030203" pitchFamily="2" charset="-79"/>
                <a:hlinkClick r:id="rId6">
                  <a:extLst>
                    <a:ext uri="{A12FA001-AC4F-418D-AE19-62706E023703}">
                      <ahyp:hlinkClr xmlns:ahyp="http://schemas.microsoft.com/office/drawing/2018/hyperlinkcolor" val="tx"/>
                    </a:ext>
                  </a:extLst>
                </a:hlinkClick>
              </a:rPr>
              <a:t>https://aka.ms/PCFDemos</a:t>
            </a:r>
            <a:endParaRPr lang="en-US" sz="1800" dirty="0">
              <a:solidFill>
                <a:schemeClr val="accent4"/>
              </a:solidFill>
              <a:cs typeface="Aharoni" panose="02010803020104030203" pitchFamily="2" charset="-79"/>
            </a:endParaRPr>
          </a:p>
          <a:p>
            <a:r>
              <a:rPr lang="en-US" sz="2400" b="1" i="1" spc="-150" dirty="0">
                <a:solidFill>
                  <a:prstClr val="white"/>
                </a:solidFill>
                <a:latin typeface="Montserrat" charset="0"/>
              </a:rPr>
              <a:t>Business App Summit 2019: </a:t>
            </a:r>
            <a:r>
              <a:rPr lang="en-US" sz="1800" dirty="0">
                <a:solidFill>
                  <a:schemeClr val="accent4"/>
                </a:solidFill>
                <a:cs typeface="Aharoni" panose="02010803020104030203" pitchFamily="2" charset="-79"/>
              </a:rPr>
              <a:t>Microsoft PowerApps: Building and Extending Applications</a:t>
            </a:r>
          </a:p>
          <a:p>
            <a:br>
              <a:rPr lang="en-US" sz="1600" dirty="0">
                <a:solidFill>
                  <a:schemeClr val="tx1"/>
                </a:solidFill>
                <a:latin typeface="Segoe UI Light" panose="020B0502040204020203" pitchFamily="34" charset="0"/>
                <a:cs typeface="Segoe UI Light" panose="020B0502040204020203" pitchFamily="34" charset="0"/>
              </a:rPr>
            </a:br>
            <a:r>
              <a:rPr lang="en-US" sz="2400" b="1" i="1" spc="-150" dirty="0">
                <a:solidFill>
                  <a:prstClr val="white"/>
                </a:solidFill>
                <a:latin typeface="Montserrat" charset="0"/>
              </a:rPr>
              <a:t>Ignite 2019: </a:t>
            </a:r>
            <a:r>
              <a:rPr lang="en-US" sz="1800" dirty="0">
                <a:solidFill>
                  <a:schemeClr val="accent4"/>
                </a:solidFill>
                <a:cs typeface="Aharoni" panose="02010803020104030203" pitchFamily="2" charset="-79"/>
              </a:rPr>
              <a:t>Using Power Apps component framework to build reusable custom user experiences.</a:t>
            </a:r>
            <a:br>
              <a:rPr lang="en-US" sz="1800" dirty="0">
                <a:solidFill>
                  <a:schemeClr val="accent4"/>
                </a:solidFill>
                <a:cs typeface="Aharoni" panose="02010803020104030203" pitchFamily="2" charset="-79"/>
              </a:rPr>
            </a:br>
            <a:br>
              <a:rPr lang="en-US" sz="1800" dirty="0">
                <a:solidFill>
                  <a:schemeClr val="accent4"/>
                </a:solidFill>
                <a:cs typeface="Aharoni" panose="02010803020104030203" pitchFamily="2" charset="-79"/>
              </a:rPr>
            </a:br>
            <a:r>
              <a:rPr lang="en-US" sz="2400" b="1" i="1" spc="-150" dirty="0">
                <a:solidFill>
                  <a:prstClr val="white"/>
                </a:solidFill>
                <a:latin typeface="Montserrat" charset="0"/>
              </a:rPr>
              <a:t>Ignite 2020 : </a:t>
            </a:r>
            <a:r>
              <a:rPr lang="en-US" sz="1800" dirty="0">
                <a:solidFill>
                  <a:schemeClr val="accent4"/>
                </a:solidFill>
                <a:cs typeface="Aharoni" panose="02010803020104030203" pitchFamily="2" charset="-79"/>
              </a:rPr>
              <a:t>Amplify your pro developer skills with Power Platform</a:t>
            </a:r>
          </a:p>
        </p:txBody>
      </p:sp>
    </p:spTree>
    <p:extLst>
      <p:ext uri="{BB962C8B-B14F-4D97-AF65-F5344CB8AC3E}">
        <p14:creationId xmlns:p14="http://schemas.microsoft.com/office/powerpoint/2010/main" val="2608140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5512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1" u="none" strike="noStrike" kern="1200" cap="none" spc="-150" normalizeH="0" baseline="0" noProof="0" dirty="0">
                <a:ln>
                  <a:noFill/>
                </a:ln>
                <a:solidFill>
                  <a:srgbClr val="E61873"/>
                </a:solidFill>
                <a:effectLst/>
                <a:uLnTx/>
                <a:uFillTx/>
                <a:latin typeface="Montserrat" charset="0"/>
                <a:ea typeface="+mn-ea"/>
                <a:cs typeface="+mn-cs"/>
              </a:rPr>
              <a:t>Links / References 2/2</a:t>
            </a:r>
            <a:endParaRPr kumimoji="0" lang="id-ID" sz="4000" b="1" i="1" u="none" strike="noStrike" kern="1200" cap="none" spc="-150" normalizeH="0" baseline="0" noProof="0" dirty="0">
              <a:ln>
                <a:noFill/>
              </a:ln>
              <a:solidFill>
                <a:srgbClr val="E61873"/>
              </a:solidFill>
              <a:effectLst/>
              <a:uLnTx/>
              <a:uFillTx/>
              <a:latin typeface="Montserrat" charset="0"/>
              <a:ea typeface="+mn-ea"/>
              <a:cs typeface="+mn-cs"/>
            </a:endParaRPr>
          </a:p>
        </p:txBody>
      </p:sp>
      <p:sp>
        <p:nvSpPr>
          <p:cNvPr id="6" name="Rectangle 5">
            <a:extLst>
              <a:ext uri="{FF2B5EF4-FFF2-40B4-BE49-F238E27FC236}">
                <a16:creationId xmlns:a16="http://schemas.microsoft.com/office/drawing/2014/main" id="{8BE714D5-F48D-4CE2-BA42-277E1B511112}"/>
              </a:ext>
            </a:extLst>
          </p:cNvPr>
          <p:cNvSpPr/>
          <p:nvPr/>
        </p:nvSpPr>
        <p:spPr>
          <a:xfrm>
            <a:off x="511097" y="1426722"/>
            <a:ext cx="11169806" cy="5181601"/>
          </a:xfrm>
          <a:prstGeom prst="rect">
            <a:avLst/>
          </a:prstGeom>
          <a:solidFill>
            <a:schemeClr val="accent3"/>
          </a:solidFill>
          <a:ln w="19050">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r>
              <a:rPr lang="en-US" sz="2400" b="1" i="1" spc="-150" dirty="0">
                <a:solidFill>
                  <a:prstClr val="white"/>
                </a:solidFill>
                <a:latin typeface="Montserrat" charset="0"/>
              </a:rPr>
              <a:t>Implementing Security: </a:t>
            </a:r>
            <a:r>
              <a:rPr lang="en-US" sz="1800" dirty="0">
                <a:solidFill>
                  <a:schemeClr val="accent4"/>
                </a:solidFill>
                <a:cs typeface="Aharoni" panose="02010803020104030203" pitchFamily="2" charset="-79"/>
                <a:hlinkClick r:id="rId2">
                  <a:extLst>
                    <a:ext uri="{A12FA001-AC4F-418D-AE19-62706E023703}">
                      <ahyp:hlinkClr xmlns:ahyp="http://schemas.microsoft.com/office/drawing/2018/hyperlinkcolor" val="tx"/>
                    </a:ext>
                  </a:extLst>
                </a:hlinkClick>
              </a:rPr>
              <a:t>http://develop1.net/public/post/2019/11/21/time-to-add-some-finishing-touches-to-your-pcf-controls</a:t>
            </a:r>
            <a:br>
              <a:rPr lang="en-US" sz="1600" dirty="0">
                <a:solidFill>
                  <a:srgbClr val="7030A0"/>
                </a:solidFill>
              </a:rPr>
            </a:br>
            <a:r>
              <a:rPr lang="en-US" sz="2400" b="1" i="1" spc="-150" dirty="0">
                <a:solidFill>
                  <a:prstClr val="white"/>
                </a:solidFill>
                <a:latin typeface="Montserrat" charset="0"/>
              </a:rPr>
              <a:t>Debugging PCF for Canvas App</a:t>
            </a:r>
            <a:r>
              <a:rPr lang="en-US" sz="1600" b="1" dirty="0">
                <a:solidFill>
                  <a:schemeClr val="tx2"/>
                </a:solidFill>
                <a:latin typeface="Segoe UI Light" panose="020B0502040204020203" pitchFamily="34" charset="0"/>
                <a:cs typeface="Segoe UI Light" panose="020B0502040204020203" pitchFamily="34" charset="0"/>
              </a:rPr>
              <a:t>: </a:t>
            </a:r>
            <a:r>
              <a:rPr lang="en-US" sz="1800" dirty="0">
                <a:solidFill>
                  <a:schemeClr val="accent4"/>
                </a:solidFill>
                <a:cs typeface="Aharoni" panose="02010803020104030203" pitchFamily="2" charset="-79"/>
                <a:hlinkClick r:id="rId3">
                  <a:extLst>
                    <a:ext uri="{A12FA001-AC4F-418D-AE19-62706E023703}">
                      <ahyp:hlinkClr xmlns:ahyp="http://schemas.microsoft.com/office/drawing/2018/hyperlinkcolor" val="tx"/>
                    </a:ext>
                  </a:extLst>
                </a:hlinkClick>
              </a:rPr>
              <a:t>http://develop1.net/public/post/2020/04/30/debugging-canvas-app-pcf-components-with-fiddler</a:t>
            </a:r>
            <a:endParaRPr lang="en-US" sz="1800" dirty="0">
              <a:solidFill>
                <a:schemeClr val="accent4"/>
              </a:solidFill>
              <a:cs typeface="Aharoni" panose="02010803020104030203" pitchFamily="2" charset="-79"/>
            </a:endParaRPr>
          </a:p>
          <a:p>
            <a:pPr defTabSz="488950">
              <a:spcBef>
                <a:spcPct val="0"/>
              </a:spcBef>
              <a:spcAft>
                <a:spcPts val="1200"/>
              </a:spcAft>
            </a:pPr>
            <a:r>
              <a:rPr lang="en-US" sz="2400" b="1" i="1" spc="-150" dirty="0">
                <a:solidFill>
                  <a:prstClr val="white"/>
                </a:solidFill>
                <a:latin typeface="Montserrat" charset="0"/>
              </a:rPr>
              <a:t>Using CSS in PCF: </a:t>
            </a:r>
            <a:r>
              <a:rPr lang="en-US" sz="1800" dirty="0">
                <a:solidFill>
                  <a:schemeClr val="accent4"/>
                </a:solidFill>
                <a:cs typeface="Aharoni" panose="02010803020104030203" pitchFamily="2" charset="-79"/>
                <a:hlinkClick r:id="rId4">
                  <a:extLst>
                    <a:ext uri="{A12FA001-AC4F-418D-AE19-62706E023703}">
                      <ahyp:hlinkClr xmlns:ahyp="http://schemas.microsoft.com/office/drawing/2018/hyperlinkcolor" val="tx"/>
                    </a:ext>
                  </a:extLst>
                </a:hlinkClick>
              </a:rPr>
              <a:t>https://benediktbergmann.eu/2020/01/04/pcf-css-for-model-driven-apps-mda/</a:t>
            </a:r>
            <a:endParaRPr lang="en-US" sz="1800" dirty="0">
              <a:solidFill>
                <a:schemeClr val="accent4"/>
              </a:solidFill>
              <a:cs typeface="Aharoni" panose="02010803020104030203" pitchFamily="2" charset="-79"/>
            </a:endParaRPr>
          </a:p>
          <a:p>
            <a:pPr defTabSz="488950">
              <a:spcBef>
                <a:spcPct val="0"/>
              </a:spcBef>
              <a:spcAft>
                <a:spcPts val="1200"/>
              </a:spcAft>
            </a:pPr>
            <a:endParaRPr lang="en-US" sz="1200" dirty="0">
              <a:solidFill>
                <a:schemeClr val="accent4"/>
              </a:solidFill>
              <a:cs typeface="Aharoni" panose="02010803020104030203" pitchFamily="2" charset="-79"/>
            </a:endParaRPr>
          </a:p>
          <a:p>
            <a:pPr defTabSz="488950">
              <a:spcBef>
                <a:spcPct val="0"/>
              </a:spcBef>
              <a:spcAft>
                <a:spcPts val="1200"/>
              </a:spcAft>
            </a:pPr>
            <a:r>
              <a:rPr lang="en-US" sz="2400" b="1" i="1" spc="-150" dirty="0">
                <a:solidFill>
                  <a:prstClr val="white"/>
                </a:solidFill>
                <a:latin typeface="Montserrat" charset="0"/>
              </a:rPr>
              <a:t>Articles Series on my blog (</a:t>
            </a:r>
            <a:r>
              <a:rPr lang="en-US" sz="1800" dirty="0">
                <a:solidFill>
                  <a:schemeClr val="accent4"/>
                </a:solidFill>
                <a:cs typeface="Aharoni" panose="02010803020104030203" pitchFamily="2" charset="-79"/>
                <a:hlinkClick r:id="rId5">
                  <a:extLst>
                    <a:ext uri="{A12FA001-AC4F-418D-AE19-62706E023703}">
                      <ahyp:hlinkClr xmlns:ahyp="http://schemas.microsoft.com/office/drawing/2018/hyperlinkcolor" val="tx"/>
                    </a:ext>
                  </a:extLst>
                </a:hlinkClick>
              </a:rPr>
              <a:t>https://blog.allandecastro.com</a:t>
            </a:r>
            <a:r>
              <a:rPr lang="en-US" sz="2400" b="1" i="1" spc="-150" dirty="0">
                <a:solidFill>
                  <a:prstClr val="white"/>
                </a:solidFill>
                <a:latin typeface="Montserrat" charset="0"/>
              </a:rPr>
              <a:t>):</a:t>
            </a:r>
          </a:p>
          <a:p>
            <a:pPr lvl="1" defTabSz="488950">
              <a:spcBef>
                <a:spcPct val="0"/>
              </a:spcBef>
              <a:spcAft>
                <a:spcPts val="1200"/>
              </a:spcAft>
            </a:pPr>
            <a:r>
              <a:rPr lang="en-US" sz="2400" b="1" i="1" spc="-150" dirty="0">
                <a:solidFill>
                  <a:prstClr val="white"/>
                </a:solidFill>
                <a:latin typeface="Montserrat" charset="0"/>
              </a:rPr>
              <a:t>Prelude:  </a:t>
            </a:r>
            <a:r>
              <a:rPr lang="en-US" sz="1800" dirty="0">
                <a:solidFill>
                  <a:schemeClr val="accent4"/>
                </a:solidFill>
                <a:cs typeface="Aharoni" panose="02010803020104030203" pitchFamily="2" charset="-79"/>
                <a:hlinkClick r:id="rId6">
                  <a:extLst>
                    <a:ext uri="{A12FA001-AC4F-418D-AE19-62706E023703}">
                      <ahyp:hlinkClr xmlns:ahyp="http://schemas.microsoft.com/office/drawing/2018/hyperlinkcolor" val="tx"/>
                    </a:ext>
                  </a:extLst>
                </a:hlinkClick>
              </a:rPr>
              <a:t>Getting started with PowerApps Component Framework</a:t>
            </a:r>
            <a:endParaRPr lang="en-US" sz="1800" dirty="0">
              <a:solidFill>
                <a:schemeClr val="accent4"/>
              </a:solidFill>
              <a:cs typeface="Aharoni" panose="02010803020104030203" pitchFamily="2" charset="-79"/>
            </a:endParaRPr>
          </a:p>
          <a:p>
            <a:pPr lvl="1" defTabSz="488950">
              <a:spcBef>
                <a:spcPct val="0"/>
              </a:spcBef>
              <a:spcAft>
                <a:spcPts val="1200"/>
              </a:spcAft>
            </a:pPr>
            <a:r>
              <a:rPr lang="en-US" sz="2400" b="1" i="1" spc="-150" dirty="0">
                <a:solidFill>
                  <a:prstClr val="white"/>
                </a:solidFill>
                <a:latin typeface="Montserrat" charset="0"/>
              </a:rPr>
              <a:t>Episode 1: </a:t>
            </a:r>
            <a:r>
              <a:rPr lang="en-US" sz="1800" dirty="0">
                <a:solidFill>
                  <a:schemeClr val="accent4"/>
                </a:solidFill>
                <a:cs typeface="Aharoni" panose="02010803020104030203" pitchFamily="2" charset="-79"/>
                <a:hlinkClick r:id="rId7">
                  <a:extLst>
                    <a:ext uri="{A12FA001-AC4F-418D-AE19-62706E023703}">
                      <ahyp:hlinkClr xmlns:ahyp="http://schemas.microsoft.com/office/drawing/2018/hyperlinkcolor" val="tx"/>
                    </a:ext>
                  </a:extLst>
                </a:hlinkClick>
              </a:rPr>
              <a:t>First Steps!</a:t>
            </a:r>
            <a:endParaRPr lang="en-US" sz="1800" dirty="0">
              <a:solidFill>
                <a:schemeClr val="accent4"/>
              </a:solidFill>
              <a:cs typeface="Aharoni" panose="02010803020104030203" pitchFamily="2" charset="-79"/>
            </a:endParaRPr>
          </a:p>
          <a:p>
            <a:pPr lvl="1" defTabSz="488950">
              <a:spcBef>
                <a:spcPct val="0"/>
              </a:spcBef>
              <a:spcAft>
                <a:spcPts val="1200"/>
              </a:spcAft>
            </a:pPr>
            <a:r>
              <a:rPr lang="en-US" sz="2400" b="1" i="1" spc="-150" dirty="0">
                <a:solidFill>
                  <a:prstClr val="white"/>
                </a:solidFill>
                <a:latin typeface="Montserrat" charset="0"/>
              </a:rPr>
              <a:t>Episode 2: </a:t>
            </a:r>
            <a:r>
              <a:rPr lang="en-US" sz="1800" dirty="0">
                <a:solidFill>
                  <a:schemeClr val="accent4"/>
                </a:solidFill>
                <a:cs typeface="Aharoni" panose="02010803020104030203" pitchFamily="2" charset="-79"/>
                <a:hlinkClick r:id="rId8">
                  <a:extLst>
                    <a:ext uri="{A12FA001-AC4F-418D-AE19-62706E023703}">
                      <ahyp:hlinkClr xmlns:ahyp="http://schemas.microsoft.com/office/drawing/2018/hyperlinkcolor" val="tx"/>
                    </a:ext>
                  </a:extLst>
                </a:hlinkClick>
              </a:rPr>
              <a:t>Focus on … Control Manifest file!</a:t>
            </a:r>
            <a:endParaRPr lang="en-US" sz="1800" dirty="0">
              <a:solidFill>
                <a:schemeClr val="accent4"/>
              </a:solidFill>
              <a:cs typeface="Aharoni" panose="02010803020104030203" pitchFamily="2" charset="-79"/>
            </a:endParaRPr>
          </a:p>
          <a:p>
            <a:pPr lvl="1" defTabSz="488950">
              <a:spcBef>
                <a:spcPct val="0"/>
              </a:spcBef>
              <a:spcAft>
                <a:spcPts val="1200"/>
              </a:spcAft>
            </a:pPr>
            <a:r>
              <a:rPr lang="en-US" sz="2400" b="1" i="1" spc="-150" dirty="0">
                <a:solidFill>
                  <a:prstClr val="white"/>
                </a:solidFill>
                <a:latin typeface="Montserrat" charset="0"/>
              </a:rPr>
              <a:t>Episode 3:</a:t>
            </a:r>
            <a:r>
              <a:rPr lang="en-US" sz="1600" dirty="0">
                <a:solidFill>
                  <a:srgbClr val="7030A0"/>
                </a:solidFill>
              </a:rPr>
              <a:t> </a:t>
            </a:r>
            <a:r>
              <a:rPr lang="en-US" sz="1800" dirty="0">
                <a:solidFill>
                  <a:schemeClr val="accent4"/>
                </a:solidFill>
                <a:cs typeface="Aharoni" panose="02010803020104030203" pitchFamily="2" charset="-79"/>
                <a:hlinkClick r:id="rId9">
                  <a:extLst>
                    <a:ext uri="{A12FA001-AC4F-418D-AE19-62706E023703}">
                      <ahyp:hlinkClr xmlns:ahyp="http://schemas.microsoft.com/office/drawing/2018/hyperlinkcolor" val="tx"/>
                    </a:ext>
                  </a:extLst>
                </a:hlinkClick>
              </a:rPr>
              <a:t>Focus on … Architecture &amp; Component’s life cycle!</a:t>
            </a:r>
            <a:endParaRPr lang="en-US" sz="1800" dirty="0">
              <a:solidFill>
                <a:schemeClr val="accent4"/>
              </a:solidFill>
              <a:cs typeface="Aharoni" panose="02010803020104030203" pitchFamily="2" charset="-79"/>
            </a:endParaRPr>
          </a:p>
          <a:p>
            <a:pPr lvl="1" defTabSz="488950">
              <a:spcBef>
                <a:spcPct val="0"/>
              </a:spcBef>
              <a:spcAft>
                <a:spcPts val="1200"/>
              </a:spcAft>
            </a:pPr>
            <a:r>
              <a:rPr lang="en-US" sz="2400" b="1" i="1" spc="-150" dirty="0">
                <a:solidFill>
                  <a:prstClr val="white"/>
                </a:solidFill>
                <a:latin typeface="Montserrat" charset="0"/>
              </a:rPr>
              <a:t>Episode 4 : </a:t>
            </a:r>
            <a:r>
              <a:rPr lang="en-US" sz="1800" dirty="0">
                <a:solidFill>
                  <a:schemeClr val="accent4"/>
                </a:solidFill>
                <a:cs typeface="Aharoni" panose="02010803020104030203" pitchFamily="2" charset="-79"/>
                <a:hlinkClick r:id="rId10">
                  <a:extLst>
                    <a:ext uri="{A12FA001-AC4F-418D-AE19-62706E023703}">
                      <ahyp:hlinkClr xmlns:ahyp="http://schemas.microsoft.com/office/drawing/2018/hyperlinkcolor" val="tx"/>
                    </a:ext>
                  </a:extLst>
                </a:hlinkClick>
              </a:rPr>
              <a:t>Walkthrough to create your first PCF (based on a field)!</a:t>
            </a:r>
            <a:endParaRPr lang="en-US" sz="1800" dirty="0">
              <a:solidFill>
                <a:schemeClr val="accent4"/>
              </a:solidFill>
              <a:cs typeface="Aharoni" panose="02010803020104030203" pitchFamily="2" charset="-79"/>
            </a:endParaRPr>
          </a:p>
        </p:txBody>
      </p:sp>
    </p:spTree>
    <p:extLst>
      <p:ext uri="{BB962C8B-B14F-4D97-AF65-F5344CB8AC3E}">
        <p14:creationId xmlns:p14="http://schemas.microsoft.com/office/powerpoint/2010/main" val="3920254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Background with pink and blue gradient from previous event ">
            <a:extLst>
              <a:ext uri="{FF2B5EF4-FFF2-40B4-BE49-F238E27FC236}">
                <a16:creationId xmlns:a16="http://schemas.microsoft.com/office/drawing/2014/main" id="{70EECA8A-06F2-4DD9-9CC2-DC340E177E12}"/>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69" b="7869"/>
          <a:stretch/>
        </p:blipFill>
        <p:spPr>
          <a:xfrm>
            <a:off x="0" y="0"/>
            <a:ext cx="12192000" cy="6858000"/>
          </a:xfrm>
          <a:solidFill>
            <a:schemeClr val="bg1">
              <a:lumMod val="85000"/>
            </a:schemeClr>
          </a:solidFill>
        </p:spPr>
      </p:pic>
      <p:sp>
        <p:nvSpPr>
          <p:cNvPr id="7" name="TextBox 6"/>
          <p:cNvSpPr txBox="1"/>
          <p:nvPr/>
        </p:nvSpPr>
        <p:spPr>
          <a:xfrm rot="16200000">
            <a:off x="-3041338" y="3075058"/>
            <a:ext cx="6858001" cy="707886"/>
          </a:xfrm>
          <a:prstGeom prst="rect">
            <a:avLst/>
          </a:prstGeom>
          <a:noFill/>
        </p:spPr>
        <p:txBody>
          <a:bodyPr wrap="square" rtlCol="0">
            <a:spAutoFit/>
          </a:bodyPr>
          <a:lstStyle/>
          <a:p>
            <a:pPr algn="ctr"/>
            <a:r>
              <a:rPr lang="en-GB" sz="4000" b="1" i="1" dirty="0">
                <a:solidFill>
                  <a:schemeClr val="bg1"/>
                </a:solidFill>
                <a:latin typeface="Montserrat" charset="0"/>
                <a:ea typeface="Montserrat" charset="0"/>
                <a:cs typeface="Montserrat" charset="0"/>
              </a:rPr>
              <a:t>#ScottishSummit2021</a:t>
            </a:r>
            <a:endParaRPr lang="id-ID" sz="4000" dirty="0">
              <a:solidFill>
                <a:schemeClr val="bg1"/>
              </a:solidFill>
              <a:latin typeface="Montserrat" charset="0"/>
              <a:ea typeface="Montserrat" charset="0"/>
              <a:cs typeface="Montserrat" charset="0"/>
            </a:endParaRPr>
          </a:p>
        </p:txBody>
      </p:sp>
      <p:pic>
        <p:nvPicPr>
          <p:cNvPr id="9" name="Picture 8" descr="Scottish Summit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5563" y="1348563"/>
            <a:ext cx="4160874" cy="4160874"/>
          </a:xfrm>
          <a:prstGeom prst="rect">
            <a:avLst/>
          </a:prstGeom>
        </p:spPr>
      </p:pic>
      <p:sp>
        <p:nvSpPr>
          <p:cNvPr id="5" name="TextBox 4">
            <a:extLst>
              <a:ext uri="{FF2B5EF4-FFF2-40B4-BE49-F238E27FC236}">
                <a16:creationId xmlns:a16="http://schemas.microsoft.com/office/drawing/2014/main" id="{F75A45EB-DA5D-4018-827F-841164F23032}"/>
              </a:ext>
            </a:extLst>
          </p:cNvPr>
          <p:cNvSpPr txBox="1"/>
          <p:nvPr/>
        </p:nvSpPr>
        <p:spPr>
          <a:xfrm rot="16200000">
            <a:off x="5679032" y="-220976"/>
            <a:ext cx="800219" cy="12158281"/>
          </a:xfrm>
          <a:prstGeom prst="rect">
            <a:avLst/>
          </a:prstGeom>
          <a:noFill/>
        </p:spPr>
        <p:txBody>
          <a:bodyPr vert="vert" wrap="square" rtlCol="0">
            <a:spAutoFit/>
          </a:bodyPr>
          <a:lstStyle/>
          <a:p>
            <a:pPr algn="ctr"/>
            <a:r>
              <a:rPr lang="en-GB" sz="4000" b="1" i="1" dirty="0">
                <a:solidFill>
                  <a:schemeClr val="bg1"/>
                </a:solidFill>
                <a:latin typeface="Montserrat" charset="0"/>
                <a:ea typeface="Montserrat" charset="0"/>
                <a:cs typeface="Montserrat" charset="0"/>
              </a:rPr>
              <a:t>Thank You</a:t>
            </a:r>
            <a:endParaRPr lang="id-ID" sz="4000"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189533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32869" y="534237"/>
            <a:ext cx="6535905" cy="769441"/>
          </a:xfrm>
          <a:prstGeom prst="rect">
            <a:avLst/>
          </a:prstGeom>
          <a:noFill/>
        </p:spPr>
        <p:txBody>
          <a:bodyPr wrap="square" rtlCol="0">
            <a:spAutoFit/>
          </a:bodyPr>
          <a:lstStyle/>
          <a:p>
            <a:pPr algn="ctr"/>
            <a:r>
              <a:rPr lang="id-ID" sz="4400" b="1" i="1" dirty="0">
                <a:solidFill>
                  <a:schemeClr val="bg1"/>
                </a:solidFill>
                <a:latin typeface="Montserrat" charset="0"/>
                <a:ea typeface="Montserrat" charset="0"/>
                <a:cs typeface="Montserrat" charset="0"/>
              </a:rPr>
              <a:t>Activities &amp; timeline</a:t>
            </a:r>
          </a:p>
        </p:txBody>
      </p:sp>
      <p:sp>
        <p:nvSpPr>
          <p:cNvPr id="5" name="Google Shape;207;p32">
            <a:extLst>
              <a:ext uri="{C183D7F6-B498-43B3-948B-1728B52AA6E4}">
                <adec:decorative xmlns:adec="http://schemas.microsoft.com/office/drawing/2017/decorative" val="1"/>
              </a:ext>
            </a:extLst>
          </p:cNvPr>
          <p:cNvSpPr/>
          <p:nvPr/>
        </p:nvSpPr>
        <p:spPr>
          <a:xfrm>
            <a:off x="271424" y="6446985"/>
            <a:ext cx="1223805" cy="121971"/>
          </a:xfrm>
          <a:prstGeom prst="rect">
            <a:avLst/>
          </a:prstGeom>
          <a:solidFill>
            <a:schemeClr val="accent3"/>
          </a:solidFill>
          <a:ln>
            <a:noFill/>
          </a:ln>
        </p:spPr>
        <p:txBody>
          <a:bodyPr spcFirstLastPara="1" wrap="square" lIns="15063" tIns="15063" rIns="15063" bIns="15063" anchor="ctr" anchorCtr="0">
            <a:noAutofit/>
          </a:bodyPr>
          <a:lstStyle/>
          <a:p>
            <a:pPr algn="ctr">
              <a:buClr>
                <a:srgbClr val="FFFFFF"/>
              </a:buClr>
              <a:buSzPts val="2200"/>
            </a:pPr>
            <a:endParaRPr sz="1100">
              <a:solidFill>
                <a:srgbClr val="FFFFFF"/>
              </a:solidFill>
              <a:latin typeface="Helvetica Neue"/>
              <a:ea typeface="Helvetica Neue"/>
              <a:cs typeface="Helvetica Neue"/>
              <a:sym typeface="Helvetica Neue"/>
            </a:endParaRPr>
          </a:p>
        </p:txBody>
      </p:sp>
      <p:sp>
        <p:nvSpPr>
          <p:cNvPr id="7" name="Right Triangle 6">
            <a:extLst>
              <a:ext uri="{C183D7F6-B498-43B3-948B-1728B52AA6E4}">
                <adec:decorative xmlns:adec="http://schemas.microsoft.com/office/drawing/2017/decorative" val="1"/>
              </a:ext>
            </a:extLst>
          </p:cNvPr>
          <p:cNvSpPr/>
          <p:nvPr/>
        </p:nvSpPr>
        <p:spPr>
          <a:xfrm rot="10800000">
            <a:off x="10496282" y="0"/>
            <a:ext cx="1695718" cy="1959224"/>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Freeform 136" descr="3) 2nd Bottom Blue arrow facing left"/>
          <p:cNvSpPr>
            <a:spLocks/>
          </p:cNvSpPr>
          <p:nvPr/>
        </p:nvSpPr>
        <p:spPr bwMode="auto">
          <a:xfrm rot="5400000">
            <a:off x="4793453" y="3048520"/>
            <a:ext cx="1363869" cy="2472801"/>
          </a:xfrm>
          <a:custGeom>
            <a:avLst/>
            <a:gdLst>
              <a:gd name="T0" fmla="*/ 200 w 807"/>
              <a:gd name="T1" fmla="*/ 0 h 1658"/>
              <a:gd name="T2" fmla="*/ 200 w 807"/>
              <a:gd name="T3" fmla="*/ 1310 h 1658"/>
              <a:gd name="T4" fmla="*/ 0 w 807"/>
              <a:gd name="T5" fmla="*/ 1310 h 1658"/>
              <a:gd name="T6" fmla="*/ 0 w 807"/>
              <a:gd name="T7" fmla="*/ 1310 h 1658"/>
              <a:gd name="T8" fmla="*/ 404 w 807"/>
              <a:gd name="T9" fmla="*/ 1658 h 1658"/>
              <a:gd name="T10" fmla="*/ 807 w 807"/>
              <a:gd name="T11" fmla="*/ 1310 h 1658"/>
              <a:gd name="T12" fmla="*/ 611 w 807"/>
              <a:gd name="T13" fmla="*/ 1310 h 1658"/>
              <a:gd name="T14" fmla="*/ 611 w 807"/>
              <a:gd name="T15" fmla="*/ 322 h 1658"/>
              <a:gd name="T16" fmla="*/ 200 w 807"/>
              <a:gd name="T17" fmla="*/ 0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1658">
                <a:moveTo>
                  <a:pt x="200" y="0"/>
                </a:moveTo>
                <a:lnTo>
                  <a:pt x="200" y="1310"/>
                </a:lnTo>
                <a:lnTo>
                  <a:pt x="0" y="1310"/>
                </a:lnTo>
                <a:lnTo>
                  <a:pt x="0" y="1310"/>
                </a:lnTo>
                <a:lnTo>
                  <a:pt x="404" y="1658"/>
                </a:lnTo>
                <a:lnTo>
                  <a:pt x="807" y="1310"/>
                </a:lnTo>
                <a:lnTo>
                  <a:pt x="611" y="1310"/>
                </a:lnTo>
                <a:lnTo>
                  <a:pt x="611" y="322"/>
                </a:lnTo>
                <a:lnTo>
                  <a:pt x="20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ea typeface="Lato" panose="020F0502020204030203" pitchFamily="34" charset="0"/>
              <a:cs typeface="Lato" panose="020F0502020204030203" pitchFamily="34" charset="0"/>
            </a:endParaRPr>
          </a:p>
        </p:txBody>
      </p:sp>
      <p:sp>
        <p:nvSpPr>
          <p:cNvPr id="9" name="Freeform 138" descr="2) 2nd Top Pink Arrow Facing Right"/>
          <p:cNvSpPr>
            <a:spLocks/>
          </p:cNvSpPr>
          <p:nvPr/>
        </p:nvSpPr>
        <p:spPr bwMode="auto">
          <a:xfrm rot="5400000">
            <a:off x="5903530" y="2320849"/>
            <a:ext cx="1368939" cy="2547373"/>
          </a:xfrm>
          <a:custGeom>
            <a:avLst/>
            <a:gdLst>
              <a:gd name="T0" fmla="*/ 407 w 810"/>
              <a:gd name="T1" fmla="*/ 0 h 1708"/>
              <a:gd name="T2" fmla="*/ 0 w 810"/>
              <a:gd name="T3" fmla="*/ 347 h 1708"/>
              <a:gd name="T4" fmla="*/ 200 w 810"/>
              <a:gd name="T5" fmla="*/ 347 h 1708"/>
              <a:gd name="T6" fmla="*/ 200 w 810"/>
              <a:gd name="T7" fmla="*/ 821 h 1708"/>
              <a:gd name="T8" fmla="*/ 200 w 810"/>
              <a:gd name="T9" fmla="*/ 821 h 1708"/>
              <a:gd name="T10" fmla="*/ 200 w 810"/>
              <a:gd name="T11" fmla="*/ 1386 h 1708"/>
              <a:gd name="T12" fmla="*/ 610 w 810"/>
              <a:gd name="T13" fmla="*/ 1708 h 1708"/>
              <a:gd name="T14" fmla="*/ 610 w 810"/>
              <a:gd name="T15" fmla="*/ 347 h 1708"/>
              <a:gd name="T16" fmla="*/ 810 w 810"/>
              <a:gd name="T17" fmla="*/ 347 h 1708"/>
              <a:gd name="T18" fmla="*/ 407 w 810"/>
              <a:gd name="T19" fmla="*/ 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0" h="1708">
                <a:moveTo>
                  <a:pt x="407" y="0"/>
                </a:moveTo>
                <a:lnTo>
                  <a:pt x="0" y="347"/>
                </a:lnTo>
                <a:lnTo>
                  <a:pt x="200" y="347"/>
                </a:lnTo>
                <a:lnTo>
                  <a:pt x="200" y="821"/>
                </a:lnTo>
                <a:lnTo>
                  <a:pt x="200" y="821"/>
                </a:lnTo>
                <a:lnTo>
                  <a:pt x="200" y="1386"/>
                </a:lnTo>
                <a:lnTo>
                  <a:pt x="610" y="1708"/>
                </a:lnTo>
                <a:lnTo>
                  <a:pt x="610" y="347"/>
                </a:lnTo>
                <a:lnTo>
                  <a:pt x="810" y="347"/>
                </a:lnTo>
                <a:lnTo>
                  <a:pt x="407"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ea typeface="Lato" panose="020F0502020204030203" pitchFamily="34" charset="0"/>
              <a:cs typeface="Lato" panose="020F0502020204030203" pitchFamily="34" charset="0"/>
            </a:endParaRPr>
          </a:p>
        </p:txBody>
      </p:sp>
      <p:sp>
        <p:nvSpPr>
          <p:cNvPr id="10" name="Freeform 140" descr="4) Bottom pink arrow facing right"/>
          <p:cNvSpPr>
            <a:spLocks/>
          </p:cNvSpPr>
          <p:nvPr/>
        </p:nvSpPr>
        <p:spPr bwMode="auto">
          <a:xfrm rot="5400000">
            <a:off x="5918095" y="3391050"/>
            <a:ext cx="1362179" cy="3175268"/>
          </a:xfrm>
          <a:custGeom>
            <a:avLst/>
            <a:gdLst>
              <a:gd name="T0" fmla="*/ 403 w 806"/>
              <a:gd name="T1" fmla="*/ 0 h 2129"/>
              <a:gd name="T2" fmla="*/ 185 w 806"/>
              <a:gd name="T3" fmla="*/ 189 h 2129"/>
              <a:gd name="T4" fmla="*/ 0 w 806"/>
              <a:gd name="T5" fmla="*/ 348 h 2129"/>
              <a:gd name="T6" fmla="*/ 200 w 806"/>
              <a:gd name="T7" fmla="*/ 348 h 2129"/>
              <a:gd name="T8" fmla="*/ 200 w 806"/>
              <a:gd name="T9" fmla="*/ 2129 h 2129"/>
              <a:gd name="T10" fmla="*/ 606 w 806"/>
              <a:gd name="T11" fmla="*/ 1807 h 2129"/>
              <a:gd name="T12" fmla="*/ 606 w 806"/>
              <a:gd name="T13" fmla="*/ 348 h 2129"/>
              <a:gd name="T14" fmla="*/ 806 w 806"/>
              <a:gd name="T15" fmla="*/ 348 h 2129"/>
              <a:gd name="T16" fmla="*/ 403 w 806"/>
              <a:gd name="T17" fmla="*/ 0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6" h="2129">
                <a:moveTo>
                  <a:pt x="403" y="0"/>
                </a:moveTo>
                <a:lnTo>
                  <a:pt x="185" y="189"/>
                </a:lnTo>
                <a:lnTo>
                  <a:pt x="0" y="348"/>
                </a:lnTo>
                <a:lnTo>
                  <a:pt x="200" y="348"/>
                </a:lnTo>
                <a:lnTo>
                  <a:pt x="200" y="2129"/>
                </a:lnTo>
                <a:lnTo>
                  <a:pt x="606" y="1807"/>
                </a:lnTo>
                <a:lnTo>
                  <a:pt x="606" y="348"/>
                </a:lnTo>
                <a:lnTo>
                  <a:pt x="806" y="348"/>
                </a:lnTo>
                <a:lnTo>
                  <a:pt x="403"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ea typeface="Lato" panose="020F0502020204030203" pitchFamily="34" charset="0"/>
              <a:cs typeface="Lato" panose="020F0502020204030203" pitchFamily="34" charset="0"/>
            </a:endParaRPr>
          </a:p>
        </p:txBody>
      </p:sp>
      <p:sp>
        <p:nvSpPr>
          <p:cNvPr id="11" name="Freeform 142" descr="1) Top blue arrow pointing left"/>
          <p:cNvSpPr>
            <a:spLocks/>
          </p:cNvSpPr>
          <p:nvPr/>
        </p:nvSpPr>
        <p:spPr bwMode="auto">
          <a:xfrm rot="5400000">
            <a:off x="4568345" y="1515524"/>
            <a:ext cx="1362179" cy="2775563"/>
          </a:xfrm>
          <a:custGeom>
            <a:avLst/>
            <a:gdLst>
              <a:gd name="T0" fmla="*/ 607 w 806"/>
              <a:gd name="T1" fmla="*/ 0 h 1861"/>
              <a:gd name="T2" fmla="*/ 200 w 806"/>
              <a:gd name="T3" fmla="*/ 323 h 1861"/>
              <a:gd name="T4" fmla="*/ 200 w 806"/>
              <a:gd name="T5" fmla="*/ 1514 h 1861"/>
              <a:gd name="T6" fmla="*/ 0 w 806"/>
              <a:gd name="T7" fmla="*/ 1514 h 1861"/>
              <a:gd name="T8" fmla="*/ 0 w 806"/>
              <a:gd name="T9" fmla="*/ 1514 h 1861"/>
              <a:gd name="T10" fmla="*/ 403 w 806"/>
              <a:gd name="T11" fmla="*/ 1861 h 1861"/>
              <a:gd name="T12" fmla="*/ 752 w 806"/>
              <a:gd name="T13" fmla="*/ 1564 h 1861"/>
              <a:gd name="T14" fmla="*/ 806 w 806"/>
              <a:gd name="T15" fmla="*/ 1514 h 1861"/>
              <a:gd name="T16" fmla="*/ 806 w 806"/>
              <a:gd name="T17" fmla="*/ 1514 h 1861"/>
              <a:gd name="T18" fmla="*/ 607 w 806"/>
              <a:gd name="T19" fmla="*/ 1514 h 1861"/>
              <a:gd name="T20" fmla="*/ 607 w 806"/>
              <a:gd name="T21" fmla="*/ 565 h 1861"/>
              <a:gd name="T22" fmla="*/ 607 w 806"/>
              <a:gd name="T23" fmla="*/ 565 h 1861"/>
              <a:gd name="T24" fmla="*/ 607 w 806"/>
              <a:gd name="T25"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1861">
                <a:moveTo>
                  <a:pt x="607" y="0"/>
                </a:moveTo>
                <a:lnTo>
                  <a:pt x="200" y="323"/>
                </a:lnTo>
                <a:lnTo>
                  <a:pt x="200" y="1514"/>
                </a:lnTo>
                <a:lnTo>
                  <a:pt x="0" y="1514"/>
                </a:lnTo>
                <a:lnTo>
                  <a:pt x="0" y="1514"/>
                </a:lnTo>
                <a:lnTo>
                  <a:pt x="403" y="1861"/>
                </a:lnTo>
                <a:lnTo>
                  <a:pt x="752" y="1564"/>
                </a:lnTo>
                <a:lnTo>
                  <a:pt x="806" y="1514"/>
                </a:lnTo>
                <a:lnTo>
                  <a:pt x="806" y="1514"/>
                </a:lnTo>
                <a:lnTo>
                  <a:pt x="607" y="1514"/>
                </a:lnTo>
                <a:lnTo>
                  <a:pt x="607" y="565"/>
                </a:lnTo>
                <a:lnTo>
                  <a:pt x="607" y="565"/>
                </a:lnTo>
                <a:lnTo>
                  <a:pt x="607"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bg1"/>
              </a:solidFill>
              <a:effectLst/>
              <a:uLnTx/>
              <a:uFillTx/>
              <a:ea typeface="Lato" panose="020F0502020204030203" pitchFamily="34" charset="0"/>
              <a:cs typeface="Lato" panose="020F0502020204030203" pitchFamily="34" charset="0"/>
            </a:endParaRPr>
          </a:p>
        </p:txBody>
      </p:sp>
      <p:grpSp>
        <p:nvGrpSpPr>
          <p:cNvPr id="13" name="Group 12"/>
          <p:cNvGrpSpPr/>
          <p:nvPr/>
        </p:nvGrpSpPr>
        <p:grpSpPr>
          <a:xfrm>
            <a:off x="8883651" y="4533594"/>
            <a:ext cx="2588362" cy="946328"/>
            <a:chOff x="8828392" y="5010069"/>
            <a:chExt cx="3148619" cy="584939"/>
          </a:xfrm>
        </p:grpSpPr>
        <p:sp>
          <p:nvSpPr>
            <p:cNvPr id="15" name="TextBox 14"/>
            <p:cNvSpPr txBox="1"/>
            <p:nvPr/>
          </p:nvSpPr>
          <p:spPr>
            <a:xfrm>
              <a:off x="8828392" y="5010069"/>
              <a:ext cx="515206" cy="307777"/>
            </a:xfrm>
            <a:prstGeom prst="rect">
              <a:avLst/>
            </a:prstGeom>
            <a:noFill/>
          </p:spPr>
          <p:txBody>
            <a:bodyPr wrap="none" rtlCol="0">
              <a:spAutoFit/>
            </a:bodyPr>
            <a:lstStyle/>
            <a:p>
              <a:r>
                <a:rPr lang="en-US" sz="1400" spc="30" dirty="0" err="1">
                  <a:solidFill>
                    <a:schemeClr val="bg1"/>
                  </a:solidFill>
                  <a:ea typeface="Lato" panose="020F0502020204030203" pitchFamily="34" charset="0"/>
                  <a:cs typeface="Lato" panose="020F0502020204030203" pitchFamily="34" charset="0"/>
                </a:rPr>
                <a:t>QnA</a:t>
              </a:r>
              <a:endParaRPr lang="en-US" sz="1400" spc="30" dirty="0">
                <a:solidFill>
                  <a:schemeClr val="bg1"/>
                </a:solidFill>
                <a:ea typeface="Lato" panose="020F0502020204030203" pitchFamily="34" charset="0"/>
                <a:cs typeface="Lato" panose="020F0502020204030203" pitchFamily="34" charset="0"/>
              </a:endParaRPr>
            </a:p>
          </p:txBody>
        </p:sp>
        <p:sp>
          <p:nvSpPr>
            <p:cNvPr id="16" name="TextBox 15"/>
            <p:cNvSpPr txBox="1"/>
            <p:nvPr/>
          </p:nvSpPr>
          <p:spPr>
            <a:xfrm>
              <a:off x="8828392" y="5287680"/>
              <a:ext cx="3148619" cy="307328"/>
            </a:xfrm>
            <a:prstGeom prst="rect">
              <a:avLst/>
            </a:prstGeom>
            <a:noFill/>
          </p:spPr>
          <p:txBody>
            <a:bodyPr wrap="none" rtlCol="0">
              <a:spAutoFit/>
            </a:bodyPr>
            <a:lstStyle/>
            <a:p>
              <a:pPr>
                <a:lnSpc>
                  <a:spcPct val="140000"/>
                </a:lnSpc>
              </a:pPr>
              <a:r>
                <a:rPr lang="en-US" sz="1100" dirty="0">
                  <a:solidFill>
                    <a:schemeClr val="bg1"/>
                  </a:solidFill>
                  <a:ea typeface="Lato" panose="020F0502020204030203" pitchFamily="34" charset="0"/>
                  <a:cs typeface="Lato" panose="020F0502020204030203" pitchFamily="34" charset="0"/>
                </a:rPr>
                <a:t>Resources  Link, Ask me everything, Any PCF Ideas ?</a:t>
              </a:r>
            </a:p>
          </p:txBody>
        </p:sp>
      </p:grpSp>
      <p:sp>
        <p:nvSpPr>
          <p:cNvPr id="14" name="Shape 2368"/>
          <p:cNvSpPr/>
          <p:nvPr/>
        </p:nvSpPr>
        <p:spPr>
          <a:xfrm>
            <a:off x="8473182" y="4811544"/>
            <a:ext cx="334304" cy="334279"/>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4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ea typeface="Lato" panose="020F0502020204030203" pitchFamily="34" charset="0"/>
              <a:cs typeface="Lato" panose="020F0502020204030203" pitchFamily="34" charset="0"/>
              <a:sym typeface="Gill Sans"/>
            </a:endParaRPr>
          </a:p>
        </p:txBody>
      </p:sp>
      <p:grpSp>
        <p:nvGrpSpPr>
          <p:cNvPr id="18" name="Group 17"/>
          <p:cNvGrpSpPr/>
          <p:nvPr/>
        </p:nvGrpSpPr>
        <p:grpSpPr>
          <a:xfrm>
            <a:off x="350656" y="2228427"/>
            <a:ext cx="2802399" cy="1049290"/>
            <a:chOff x="165643" y="2239085"/>
            <a:chExt cx="3199749" cy="718160"/>
          </a:xfrm>
        </p:grpSpPr>
        <p:sp>
          <p:nvSpPr>
            <p:cNvPr id="20" name="TextBox 19"/>
            <p:cNvSpPr txBox="1"/>
            <p:nvPr/>
          </p:nvSpPr>
          <p:spPr>
            <a:xfrm>
              <a:off x="165643" y="2239085"/>
              <a:ext cx="3199747" cy="358105"/>
            </a:xfrm>
            <a:prstGeom prst="rect">
              <a:avLst/>
            </a:prstGeom>
            <a:noFill/>
          </p:spPr>
          <p:txBody>
            <a:bodyPr wrap="square" rtlCol="0">
              <a:spAutoFit/>
            </a:bodyPr>
            <a:lstStyle/>
            <a:p>
              <a:pPr algn="r"/>
              <a:r>
                <a:rPr lang="en-US" sz="1400" spc="30" dirty="0">
                  <a:solidFill>
                    <a:schemeClr val="bg1"/>
                  </a:solidFill>
                  <a:ea typeface="Lato" panose="020F0502020204030203" pitchFamily="34" charset="0"/>
                  <a:cs typeface="Lato" panose="020F0502020204030203" pitchFamily="34" charset="0"/>
                </a:rPr>
                <a:t>What is the Power Apps Component Framework?</a:t>
              </a:r>
            </a:p>
          </p:txBody>
        </p:sp>
        <p:sp>
          <p:nvSpPr>
            <p:cNvPr id="21" name="TextBox 20"/>
            <p:cNvSpPr txBox="1"/>
            <p:nvPr/>
          </p:nvSpPr>
          <p:spPr>
            <a:xfrm>
              <a:off x="460684" y="2584702"/>
              <a:ext cx="2904708" cy="372543"/>
            </a:xfrm>
            <a:prstGeom prst="rect">
              <a:avLst/>
            </a:prstGeom>
            <a:noFill/>
          </p:spPr>
          <p:txBody>
            <a:bodyPr wrap="square" rtlCol="0">
              <a:spAutoFit/>
            </a:bodyPr>
            <a:lstStyle/>
            <a:p>
              <a:pPr>
                <a:lnSpc>
                  <a:spcPct val="140000"/>
                </a:lnSpc>
              </a:pPr>
              <a:r>
                <a:rPr lang="en-US" sz="1100" dirty="0">
                  <a:solidFill>
                    <a:schemeClr val="bg1"/>
                  </a:solidFill>
                  <a:ea typeface="Lato" panose="020F0502020204030203" pitchFamily="34" charset="0"/>
                  <a:cs typeface="Lato" panose="020F0502020204030203" pitchFamily="34" charset="0"/>
                </a:rPr>
                <a:t>History, Definition, Availability, Types of components</a:t>
              </a:r>
            </a:p>
          </p:txBody>
        </p:sp>
      </p:grpSp>
      <p:sp>
        <p:nvSpPr>
          <p:cNvPr id="19" name="Shape 2430"/>
          <p:cNvSpPr/>
          <p:nvPr/>
        </p:nvSpPr>
        <p:spPr>
          <a:xfrm>
            <a:off x="3234061" y="2742926"/>
            <a:ext cx="334304" cy="33427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4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ea typeface="Lato" panose="020F0502020204030203" pitchFamily="34" charset="0"/>
              <a:cs typeface="Lato" panose="020F0502020204030203" pitchFamily="34" charset="0"/>
              <a:sym typeface="Gill Sans"/>
            </a:endParaRPr>
          </a:p>
        </p:txBody>
      </p:sp>
      <p:grpSp>
        <p:nvGrpSpPr>
          <p:cNvPr id="23" name="Group 22"/>
          <p:cNvGrpSpPr/>
          <p:nvPr/>
        </p:nvGrpSpPr>
        <p:grpSpPr>
          <a:xfrm>
            <a:off x="505838" y="3605995"/>
            <a:ext cx="3017425" cy="1308845"/>
            <a:chOff x="-1162204" y="3753431"/>
            <a:chExt cx="5146328" cy="758376"/>
          </a:xfrm>
        </p:grpSpPr>
        <p:sp>
          <p:nvSpPr>
            <p:cNvPr id="25" name="TextBox 24"/>
            <p:cNvSpPr txBox="1"/>
            <p:nvPr/>
          </p:nvSpPr>
          <p:spPr>
            <a:xfrm>
              <a:off x="-1162204" y="3753431"/>
              <a:ext cx="5146328" cy="577695"/>
            </a:xfrm>
            <a:prstGeom prst="rect">
              <a:avLst/>
            </a:prstGeom>
            <a:noFill/>
          </p:spPr>
          <p:txBody>
            <a:bodyPr wrap="square" rtlCol="0">
              <a:spAutoFit/>
            </a:bodyPr>
            <a:lstStyle/>
            <a:p>
              <a:pPr algn="r"/>
              <a:r>
                <a:rPr lang="en-US" sz="1400" spc="30" dirty="0">
                  <a:solidFill>
                    <a:schemeClr val="bg1"/>
                  </a:solidFill>
                  <a:ea typeface="Lato" panose="020F0502020204030203" pitchFamily="34" charset="0"/>
                  <a:cs typeface="Lato" panose="020F0502020204030203" pitchFamily="34" charset="0"/>
                </a:rPr>
                <a:t>Getting started with PCF (a.k.a. Goodbye Web Resources) </a:t>
              </a:r>
            </a:p>
          </p:txBody>
        </p:sp>
        <p:sp>
          <p:nvSpPr>
            <p:cNvPr id="26" name="TextBox 25"/>
            <p:cNvSpPr txBox="1"/>
            <p:nvPr/>
          </p:nvSpPr>
          <p:spPr>
            <a:xfrm>
              <a:off x="-430933" y="4059101"/>
              <a:ext cx="4415057" cy="452706"/>
            </a:xfrm>
            <a:prstGeom prst="rect">
              <a:avLst/>
            </a:prstGeom>
            <a:noFill/>
          </p:spPr>
          <p:txBody>
            <a:bodyPr wrap="square" rtlCol="0">
              <a:spAutoFit/>
            </a:bodyPr>
            <a:lstStyle/>
            <a:p>
              <a:pPr algn="r">
                <a:lnSpc>
                  <a:spcPct val="140000"/>
                </a:lnSpc>
              </a:pPr>
              <a:r>
                <a:rPr lang="en-US" sz="1100" dirty="0">
                  <a:solidFill>
                    <a:schemeClr val="bg1"/>
                  </a:solidFill>
                  <a:ea typeface="Lato" panose="020F0502020204030203" pitchFamily="34" charset="0"/>
                  <a:cs typeface="Lato" panose="020F0502020204030203" pitchFamily="34" charset="0"/>
                </a:rPr>
                <a:t>Technologies, Framework, First steps, Tools needed, Power Apps CLI, </a:t>
              </a:r>
              <a:r>
                <a:rPr lang="en-US" sz="1100" dirty="0" err="1">
                  <a:solidFill>
                    <a:schemeClr val="bg1"/>
                  </a:solidFill>
                  <a:ea typeface="Lato" panose="020F0502020204030203" pitchFamily="34" charset="0"/>
                  <a:cs typeface="Lato" panose="020F0502020204030203" pitchFamily="34" charset="0"/>
                </a:rPr>
                <a:t>XrmToolBox</a:t>
              </a:r>
              <a:r>
                <a:rPr lang="en-US" sz="1100" dirty="0">
                  <a:solidFill>
                    <a:schemeClr val="bg1"/>
                  </a:solidFill>
                  <a:ea typeface="Lato" panose="020F0502020204030203" pitchFamily="34" charset="0"/>
                  <a:cs typeface="Lato" panose="020F0502020204030203" pitchFamily="34" charset="0"/>
                </a:rPr>
                <a:t> Plugin, Architecture, Lifecycle</a:t>
              </a:r>
            </a:p>
          </p:txBody>
        </p:sp>
      </p:grpSp>
      <p:sp>
        <p:nvSpPr>
          <p:cNvPr id="24" name="Shape 2369"/>
          <p:cNvSpPr/>
          <p:nvPr/>
        </p:nvSpPr>
        <p:spPr>
          <a:xfrm>
            <a:off x="3607382" y="4370455"/>
            <a:ext cx="334304" cy="33427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4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ea typeface="Lato" panose="020F0502020204030203" pitchFamily="34" charset="0"/>
              <a:cs typeface="Lato" panose="020F0502020204030203" pitchFamily="34" charset="0"/>
              <a:sym typeface="Gill Sans"/>
            </a:endParaRPr>
          </a:p>
        </p:txBody>
      </p:sp>
      <p:grpSp>
        <p:nvGrpSpPr>
          <p:cNvPr id="28" name="Group 27"/>
          <p:cNvGrpSpPr/>
          <p:nvPr/>
        </p:nvGrpSpPr>
        <p:grpSpPr>
          <a:xfrm>
            <a:off x="8558518" y="3149436"/>
            <a:ext cx="2459678" cy="790059"/>
            <a:chOff x="8828392" y="3051398"/>
            <a:chExt cx="2965877" cy="575226"/>
          </a:xfrm>
        </p:grpSpPr>
        <p:sp>
          <p:nvSpPr>
            <p:cNvPr id="30" name="TextBox 29"/>
            <p:cNvSpPr txBox="1"/>
            <p:nvPr/>
          </p:nvSpPr>
          <p:spPr>
            <a:xfrm>
              <a:off x="8828392" y="3051398"/>
              <a:ext cx="1661930" cy="307777"/>
            </a:xfrm>
            <a:prstGeom prst="rect">
              <a:avLst/>
            </a:prstGeom>
            <a:noFill/>
          </p:spPr>
          <p:txBody>
            <a:bodyPr wrap="none" rtlCol="0">
              <a:spAutoFit/>
            </a:bodyPr>
            <a:lstStyle/>
            <a:p>
              <a:r>
                <a:rPr lang="en-US" sz="1400" spc="30" dirty="0">
                  <a:solidFill>
                    <a:schemeClr val="bg1"/>
                  </a:solidFill>
                  <a:ea typeface="Lato" panose="020F0502020204030203" pitchFamily="34" charset="0"/>
                  <a:cs typeface="Lato" panose="020F0502020204030203" pitchFamily="34" charset="0"/>
                </a:rPr>
                <a:t>Live demonstration</a:t>
              </a:r>
            </a:p>
          </p:txBody>
        </p:sp>
        <p:sp>
          <p:nvSpPr>
            <p:cNvPr id="31" name="TextBox 30"/>
            <p:cNvSpPr txBox="1"/>
            <p:nvPr/>
          </p:nvSpPr>
          <p:spPr>
            <a:xfrm>
              <a:off x="8828392" y="3319296"/>
              <a:ext cx="2965877" cy="307328"/>
            </a:xfrm>
            <a:prstGeom prst="rect">
              <a:avLst/>
            </a:prstGeom>
            <a:noFill/>
          </p:spPr>
          <p:txBody>
            <a:bodyPr wrap="none" rtlCol="0">
              <a:spAutoFit/>
            </a:bodyPr>
            <a:lstStyle/>
            <a:p>
              <a:pPr>
                <a:lnSpc>
                  <a:spcPct val="140000"/>
                </a:lnSpc>
              </a:pPr>
              <a:r>
                <a:rPr lang="en-US" sz="1100" dirty="0">
                  <a:solidFill>
                    <a:schemeClr val="bg1"/>
                  </a:solidFill>
                  <a:ea typeface="Lato" panose="020F0502020204030203" pitchFamily="34" charset="0"/>
                  <a:cs typeface="Lato" panose="020F0502020204030203" pitchFamily="34" charset="0"/>
                </a:rPr>
                <a:t>Community Stuff, Deployment and configuration</a:t>
              </a:r>
            </a:p>
          </p:txBody>
        </p:sp>
      </p:grpSp>
      <p:sp>
        <p:nvSpPr>
          <p:cNvPr id="29" name="Shape 2434"/>
          <p:cNvSpPr/>
          <p:nvPr/>
        </p:nvSpPr>
        <p:spPr>
          <a:xfrm>
            <a:off x="8148049" y="3430540"/>
            <a:ext cx="334304" cy="33427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9049" tIns="19049" rIns="19049" bIns="19049" anchor="ctr"/>
          <a:lstStyle/>
          <a:p>
            <a:pPr marL="0" marR="0" lvl="0" indent="0" algn="ctr" defTabSz="228580" rtl="0" eaLnBrk="1" fontAlgn="auto" latinLnBrk="0" hangingPunct="0">
              <a:lnSpc>
                <a:spcPct val="100000"/>
              </a:lnSpc>
              <a:spcBef>
                <a:spcPts val="0"/>
              </a:spcBef>
              <a:spcAft>
                <a:spcPts val="0"/>
              </a:spcAft>
              <a:buClrTx/>
              <a:buSzTx/>
              <a:buFontTx/>
              <a:buNone/>
              <a:tabLs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4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ea typeface="Lato" panose="020F0502020204030203" pitchFamily="34" charset="0"/>
              <a:cs typeface="Lato" panose="020F0502020204030203" pitchFamily="34" charset="0"/>
              <a:sym typeface="Gill Sans"/>
            </a:endParaRPr>
          </a:p>
        </p:txBody>
      </p:sp>
      <p:sp>
        <p:nvSpPr>
          <p:cNvPr id="32" name="TextBox 31"/>
          <p:cNvSpPr txBox="1"/>
          <p:nvPr/>
        </p:nvSpPr>
        <p:spPr>
          <a:xfrm>
            <a:off x="4871824" y="2641695"/>
            <a:ext cx="755220" cy="400110"/>
          </a:xfrm>
          <a:prstGeom prst="rect">
            <a:avLst/>
          </a:prstGeom>
          <a:noFill/>
        </p:spPr>
        <p:txBody>
          <a:bodyPr wrap="square" rtlCol="0">
            <a:spAutoFit/>
          </a:bodyPr>
          <a:lstStyle/>
          <a:p>
            <a:r>
              <a:rPr lang="en-US" sz="2000">
                <a:solidFill>
                  <a:schemeClr val="bg1"/>
                </a:solidFill>
                <a:ea typeface="Lato" panose="020F0502020204030203" pitchFamily="34" charset="0"/>
                <a:cs typeface="Lato" panose="020F0502020204030203" pitchFamily="34" charset="0"/>
              </a:rPr>
              <a:t>01</a:t>
            </a:r>
          </a:p>
        </p:txBody>
      </p:sp>
      <p:sp>
        <p:nvSpPr>
          <p:cNvPr id="33" name="TextBox 32"/>
          <p:cNvSpPr txBox="1"/>
          <p:nvPr/>
        </p:nvSpPr>
        <p:spPr>
          <a:xfrm>
            <a:off x="6210389" y="3332925"/>
            <a:ext cx="755220" cy="400110"/>
          </a:xfrm>
          <a:prstGeom prst="rect">
            <a:avLst/>
          </a:prstGeom>
          <a:noFill/>
        </p:spPr>
        <p:txBody>
          <a:bodyPr wrap="square" rtlCol="0">
            <a:spAutoFit/>
          </a:bodyPr>
          <a:lstStyle/>
          <a:p>
            <a:r>
              <a:rPr lang="en-US" sz="2000">
                <a:solidFill>
                  <a:schemeClr val="bg1"/>
                </a:solidFill>
                <a:ea typeface="Lato" panose="020F0502020204030203" pitchFamily="34" charset="0"/>
                <a:cs typeface="Lato" panose="020F0502020204030203" pitchFamily="34" charset="0"/>
              </a:rPr>
              <a:t>02</a:t>
            </a:r>
          </a:p>
        </p:txBody>
      </p:sp>
      <p:sp>
        <p:nvSpPr>
          <p:cNvPr id="34" name="TextBox 33"/>
          <p:cNvSpPr txBox="1"/>
          <p:nvPr/>
        </p:nvSpPr>
        <p:spPr>
          <a:xfrm>
            <a:off x="5097777" y="4023310"/>
            <a:ext cx="755220" cy="400110"/>
          </a:xfrm>
          <a:prstGeom prst="rect">
            <a:avLst/>
          </a:prstGeom>
          <a:noFill/>
        </p:spPr>
        <p:txBody>
          <a:bodyPr wrap="square" rtlCol="0">
            <a:spAutoFit/>
          </a:bodyPr>
          <a:lstStyle/>
          <a:p>
            <a:r>
              <a:rPr lang="en-US" sz="2000" dirty="0">
                <a:solidFill>
                  <a:schemeClr val="bg1"/>
                </a:solidFill>
                <a:ea typeface="Lato" panose="020F0502020204030203" pitchFamily="34" charset="0"/>
                <a:cs typeface="Lato" panose="020F0502020204030203" pitchFamily="34" charset="0"/>
              </a:rPr>
              <a:t>03</a:t>
            </a:r>
          </a:p>
        </p:txBody>
      </p:sp>
      <p:sp>
        <p:nvSpPr>
          <p:cNvPr id="35" name="TextBox 34"/>
          <p:cNvSpPr txBox="1"/>
          <p:nvPr/>
        </p:nvSpPr>
        <p:spPr>
          <a:xfrm>
            <a:off x="6221574" y="4717074"/>
            <a:ext cx="755220" cy="400110"/>
          </a:xfrm>
          <a:prstGeom prst="rect">
            <a:avLst/>
          </a:prstGeom>
          <a:noFill/>
        </p:spPr>
        <p:txBody>
          <a:bodyPr wrap="square" rtlCol="0">
            <a:spAutoFit/>
          </a:bodyPr>
          <a:lstStyle/>
          <a:p>
            <a:r>
              <a:rPr lang="en-US" sz="2000">
                <a:solidFill>
                  <a:schemeClr val="bg1"/>
                </a:solidFill>
                <a:ea typeface="Lato" panose="020F0502020204030203" pitchFamily="34" charset="0"/>
                <a:cs typeface="Lato" panose="020F0502020204030203" pitchFamily="34" charset="0"/>
              </a:rPr>
              <a:t>04</a:t>
            </a:r>
          </a:p>
        </p:txBody>
      </p:sp>
      <p:pic>
        <p:nvPicPr>
          <p:cNvPr id="37" name="Picture 36" descr="Scottish Summit Corner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3687" y="10278"/>
            <a:ext cx="948070" cy="948070"/>
          </a:xfrm>
          <a:prstGeom prst="rect">
            <a:avLst/>
          </a:prstGeom>
        </p:spPr>
      </p:pic>
    </p:spTree>
    <p:extLst>
      <p:ext uri="{BB962C8B-B14F-4D97-AF65-F5344CB8AC3E}">
        <p14:creationId xmlns:p14="http://schemas.microsoft.com/office/powerpoint/2010/main" val="298075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405C5E-3193-4308-A182-185B5C292DE2}"/>
              </a:ext>
            </a:extLst>
          </p:cNvPr>
          <p:cNvSpPr txBox="1"/>
          <p:nvPr/>
        </p:nvSpPr>
        <p:spPr>
          <a:xfrm>
            <a:off x="450939" y="2128519"/>
            <a:ext cx="4073293" cy="1938992"/>
          </a:xfrm>
          <a:prstGeom prst="rect">
            <a:avLst/>
          </a:prstGeom>
          <a:noFill/>
        </p:spPr>
        <p:txBody>
          <a:bodyPr wrap="square" rtlCol="0">
            <a:spAutoFit/>
          </a:bodyPr>
          <a:lstStyle/>
          <a:p>
            <a:pPr algn="ctr"/>
            <a:r>
              <a:rPr lang="en-GB" sz="4000" b="1" i="1" spc="-150" dirty="0">
                <a:solidFill>
                  <a:schemeClr val="bg1"/>
                </a:solidFill>
                <a:latin typeface="Montserrat" charset="0"/>
                <a:ea typeface="Montserrat" charset="0"/>
                <a:cs typeface="Montserrat" charset="0"/>
              </a:rPr>
              <a:t>What is the Power Apps Component Framework</a:t>
            </a:r>
            <a:r>
              <a:rPr lang="en-US" sz="4000" b="1" i="1" spc="-150" dirty="0">
                <a:solidFill>
                  <a:schemeClr val="bg1"/>
                </a:solidFill>
                <a:latin typeface="Montserrat" charset="0"/>
                <a:ea typeface="Montserrat" charset="0"/>
                <a:cs typeface="Montserrat" charset="0"/>
              </a:rPr>
              <a:t>?</a:t>
            </a:r>
            <a:endParaRPr lang="en-GB" sz="4000" b="1" i="1" spc="-150" dirty="0">
              <a:solidFill>
                <a:schemeClr val="bg1"/>
              </a:solidFill>
              <a:latin typeface="Montserrat" charset="0"/>
              <a:ea typeface="Montserrat" charset="0"/>
              <a:cs typeface="Montserrat" charset="0"/>
            </a:endParaRPr>
          </a:p>
        </p:txBody>
      </p:sp>
      <p:pic>
        <p:nvPicPr>
          <p:cNvPr id="3" name="Graphic 2" descr="Power Apps Icon">
            <a:extLst>
              <a:ext uri="{FF2B5EF4-FFF2-40B4-BE49-F238E27FC236}">
                <a16:creationId xmlns:a16="http://schemas.microsoft.com/office/drawing/2014/main" id="{14040479-DA27-46C6-B7ED-A6A58210B5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7206" y="2179415"/>
            <a:ext cx="2603302" cy="2499170"/>
          </a:xfrm>
          <a:prstGeom prst="rect">
            <a:avLst/>
          </a:prstGeom>
        </p:spPr>
      </p:pic>
    </p:spTree>
    <p:extLst>
      <p:ext uri="{BB962C8B-B14F-4D97-AF65-F5344CB8AC3E}">
        <p14:creationId xmlns:p14="http://schemas.microsoft.com/office/powerpoint/2010/main" val="445416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r>
              <a:rPr lang="en-GB" sz="4000" b="1" i="1" spc="-150" dirty="0">
                <a:solidFill>
                  <a:schemeClr val="accent3"/>
                </a:solidFill>
                <a:latin typeface="Montserrat" charset="0"/>
                <a:ea typeface="Montserrat" charset="0"/>
                <a:cs typeface="Montserrat" charset="0"/>
              </a:rPr>
              <a:t>What is Power Apps?</a:t>
            </a:r>
            <a:endParaRPr lang="id-ID" sz="4000" b="1" i="1" spc="-150" dirty="0">
              <a:solidFill>
                <a:schemeClr val="accent3"/>
              </a:solidFill>
              <a:latin typeface="Montserrat" charset="0"/>
              <a:ea typeface="Montserrat" charset="0"/>
              <a:cs typeface="Montserrat" charset="0"/>
            </a:endParaRPr>
          </a:p>
        </p:txBody>
      </p:sp>
      <p:sp>
        <p:nvSpPr>
          <p:cNvPr id="3" name="Rectangle 2">
            <a:extLst>
              <a:ext uri="{FF2B5EF4-FFF2-40B4-BE49-F238E27FC236}">
                <a16:creationId xmlns:a16="http://schemas.microsoft.com/office/drawing/2014/main" id="{AA43FCD7-9ACA-45BB-A143-D9E509A3B4A9}"/>
              </a:ext>
            </a:extLst>
          </p:cNvPr>
          <p:cNvSpPr/>
          <p:nvPr/>
        </p:nvSpPr>
        <p:spPr>
          <a:xfrm>
            <a:off x="0" y="1996199"/>
            <a:ext cx="12191999" cy="2202840"/>
          </a:xfrm>
          <a:prstGeom prst="rect">
            <a:avLst/>
          </a:prstGeom>
          <a:solidFill>
            <a:schemeClr val="accent3"/>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88950">
              <a:spcBef>
                <a:spcPct val="0"/>
              </a:spcBef>
              <a:spcAft>
                <a:spcPts val="1200"/>
              </a:spcAft>
            </a:pPr>
            <a:endParaRPr lang="en-US" sz="2200" dirty="0">
              <a:solidFill>
                <a:schemeClr val="tx1"/>
              </a:solidFill>
            </a:endParaRPr>
          </a:p>
        </p:txBody>
      </p:sp>
      <p:grpSp>
        <p:nvGrpSpPr>
          <p:cNvPr id="4" name="Group 3">
            <a:extLst>
              <a:ext uri="{FF2B5EF4-FFF2-40B4-BE49-F238E27FC236}">
                <a16:creationId xmlns:a16="http://schemas.microsoft.com/office/drawing/2014/main" id="{489CD044-EBD0-4C85-800C-BA35CA712995}"/>
              </a:ext>
            </a:extLst>
          </p:cNvPr>
          <p:cNvGrpSpPr/>
          <p:nvPr/>
        </p:nvGrpSpPr>
        <p:grpSpPr>
          <a:xfrm>
            <a:off x="3608617" y="2326494"/>
            <a:ext cx="1978623" cy="1643772"/>
            <a:chOff x="3966835" y="2091676"/>
            <a:chExt cx="1978623" cy="1643772"/>
          </a:xfrm>
        </p:grpSpPr>
        <p:pic>
          <p:nvPicPr>
            <p:cNvPr id="5" name="Graphic 4">
              <a:extLst>
                <a:ext uri="{FF2B5EF4-FFF2-40B4-BE49-F238E27FC236}">
                  <a16:creationId xmlns:a16="http://schemas.microsoft.com/office/drawing/2014/main" id="{B727C283-309C-4D4D-A3B6-FCE0710D9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6653" y="2091676"/>
              <a:ext cx="914400" cy="914400"/>
            </a:xfrm>
            <a:prstGeom prst="rect">
              <a:avLst/>
            </a:prstGeom>
          </p:spPr>
        </p:pic>
        <p:sp>
          <p:nvSpPr>
            <p:cNvPr id="6" name="Rectangle 5">
              <a:extLst>
                <a:ext uri="{FF2B5EF4-FFF2-40B4-BE49-F238E27FC236}">
                  <a16:creationId xmlns:a16="http://schemas.microsoft.com/office/drawing/2014/main" id="{B516A683-5B8D-4D42-B202-5C98C0BA1851}"/>
                </a:ext>
              </a:extLst>
            </p:cNvPr>
            <p:cNvSpPr/>
            <p:nvPr/>
          </p:nvSpPr>
          <p:spPr bwMode="auto">
            <a:xfrm>
              <a:off x="3966835" y="3140121"/>
              <a:ext cx="1978623" cy="5953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800" b="1" i="0" u="none" strike="noStrike" kern="0" cap="none" spc="0" normalizeH="0" baseline="0" noProof="0" dirty="0">
                  <a:ln>
                    <a:noFill/>
                  </a:ln>
                  <a:solidFill>
                    <a:srgbClr val="1A1A1A"/>
                  </a:solidFill>
                  <a:effectLst/>
                  <a:uLnTx/>
                  <a:uFillTx/>
                  <a:latin typeface="Segoe UI"/>
                  <a:ea typeface="+mn-ea"/>
                  <a:cs typeface="Segoe UI" pitchFamily="34" charset="0"/>
                </a:rPr>
                <a:t>Power Apps</a:t>
              </a:r>
            </a:p>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Application development</a:t>
              </a:r>
            </a:p>
          </p:txBody>
        </p:sp>
      </p:grpSp>
      <p:grpSp>
        <p:nvGrpSpPr>
          <p:cNvPr id="7" name="Group 6">
            <a:extLst>
              <a:ext uri="{FF2B5EF4-FFF2-40B4-BE49-F238E27FC236}">
                <a16:creationId xmlns:a16="http://schemas.microsoft.com/office/drawing/2014/main" id="{EF37D24C-F4C9-4CFA-ACEF-B1A1008B15EF}"/>
              </a:ext>
            </a:extLst>
          </p:cNvPr>
          <p:cNvGrpSpPr/>
          <p:nvPr/>
        </p:nvGrpSpPr>
        <p:grpSpPr>
          <a:xfrm>
            <a:off x="6664406" y="2291586"/>
            <a:ext cx="1731771" cy="1678680"/>
            <a:chOff x="7022624" y="2056768"/>
            <a:chExt cx="1731771" cy="1678680"/>
          </a:xfrm>
        </p:grpSpPr>
        <p:pic>
          <p:nvPicPr>
            <p:cNvPr id="8" name="Graphic 7">
              <a:extLst>
                <a:ext uri="{FF2B5EF4-FFF2-40B4-BE49-F238E27FC236}">
                  <a16:creationId xmlns:a16="http://schemas.microsoft.com/office/drawing/2014/main" id="{603EC5F1-732C-4F1C-9B4D-2D71C0A886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2725" y="2056768"/>
              <a:ext cx="914400" cy="914400"/>
            </a:xfrm>
            <a:prstGeom prst="rect">
              <a:avLst/>
            </a:prstGeom>
          </p:spPr>
        </p:pic>
        <p:sp>
          <p:nvSpPr>
            <p:cNvPr id="9" name="Rectangle 8">
              <a:extLst>
                <a:ext uri="{FF2B5EF4-FFF2-40B4-BE49-F238E27FC236}">
                  <a16:creationId xmlns:a16="http://schemas.microsoft.com/office/drawing/2014/main" id="{6CEFE7D8-C8F3-401F-8D6E-3CCB09EB7320}"/>
                </a:ext>
              </a:extLst>
            </p:cNvPr>
            <p:cNvSpPr/>
            <p:nvPr/>
          </p:nvSpPr>
          <p:spPr bwMode="auto">
            <a:xfrm>
              <a:off x="7022624" y="3140121"/>
              <a:ext cx="1731771" cy="5953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800" b="1" i="0" u="none" strike="noStrike" kern="0" cap="none" spc="0" normalizeH="0" baseline="0" noProof="0" dirty="0">
                  <a:ln>
                    <a:noFill/>
                  </a:ln>
                  <a:solidFill>
                    <a:srgbClr val="1A1A1A"/>
                  </a:solidFill>
                  <a:effectLst/>
                  <a:uLnTx/>
                  <a:uFillTx/>
                  <a:latin typeface="Segoe UI"/>
                  <a:ea typeface="+mn-ea"/>
                  <a:cs typeface="Segoe UI" pitchFamily="34" charset="0"/>
                </a:rPr>
                <a:t>Power Automate</a:t>
              </a:r>
            </a:p>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Workflow automation</a:t>
              </a:r>
            </a:p>
          </p:txBody>
        </p:sp>
      </p:grpSp>
      <p:grpSp>
        <p:nvGrpSpPr>
          <p:cNvPr id="10" name="Group 9">
            <a:extLst>
              <a:ext uri="{FF2B5EF4-FFF2-40B4-BE49-F238E27FC236}">
                <a16:creationId xmlns:a16="http://schemas.microsoft.com/office/drawing/2014/main" id="{8F9F3805-E87D-4989-8650-22BF6E7F24BC}"/>
              </a:ext>
            </a:extLst>
          </p:cNvPr>
          <p:cNvGrpSpPr/>
          <p:nvPr/>
        </p:nvGrpSpPr>
        <p:grpSpPr>
          <a:xfrm>
            <a:off x="9203331" y="2284689"/>
            <a:ext cx="2271342" cy="1669359"/>
            <a:chOff x="9561549" y="2049871"/>
            <a:chExt cx="2271342" cy="1669359"/>
          </a:xfrm>
        </p:grpSpPr>
        <p:pic>
          <p:nvPicPr>
            <p:cNvPr id="11" name="Graphic 10">
              <a:extLst>
                <a:ext uri="{FF2B5EF4-FFF2-40B4-BE49-F238E27FC236}">
                  <a16:creationId xmlns:a16="http://schemas.microsoft.com/office/drawing/2014/main" id="{E2B81107-2E4B-4E01-A10D-A0668572C3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0020" y="2049871"/>
              <a:ext cx="914400" cy="914400"/>
            </a:xfrm>
            <a:prstGeom prst="rect">
              <a:avLst/>
            </a:prstGeom>
          </p:spPr>
        </p:pic>
        <p:sp>
          <p:nvSpPr>
            <p:cNvPr id="12" name="Rectangle 11">
              <a:extLst>
                <a:ext uri="{FF2B5EF4-FFF2-40B4-BE49-F238E27FC236}">
                  <a16:creationId xmlns:a16="http://schemas.microsoft.com/office/drawing/2014/main" id="{BB24850E-463E-4C14-8487-EDCD7E48BD7F}"/>
                </a:ext>
              </a:extLst>
            </p:cNvPr>
            <p:cNvSpPr/>
            <p:nvPr/>
          </p:nvSpPr>
          <p:spPr bwMode="auto">
            <a:xfrm>
              <a:off x="9561549" y="3138770"/>
              <a:ext cx="2271342" cy="5804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800" b="1" i="0" u="none" strike="noStrike" kern="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grpSp>
        <p:nvGrpSpPr>
          <p:cNvPr id="13" name="Group 12">
            <a:extLst>
              <a:ext uri="{FF2B5EF4-FFF2-40B4-BE49-F238E27FC236}">
                <a16:creationId xmlns:a16="http://schemas.microsoft.com/office/drawing/2014/main" id="{B43E449F-299A-4B45-97FF-0F87AD6922B6}"/>
              </a:ext>
            </a:extLst>
          </p:cNvPr>
          <p:cNvGrpSpPr/>
          <p:nvPr/>
        </p:nvGrpSpPr>
        <p:grpSpPr>
          <a:xfrm>
            <a:off x="995805" y="2284689"/>
            <a:ext cx="1454641" cy="1685578"/>
            <a:chOff x="1354023" y="2049871"/>
            <a:chExt cx="1454641" cy="1685578"/>
          </a:xfrm>
        </p:grpSpPr>
        <p:pic>
          <p:nvPicPr>
            <p:cNvPr id="14" name="Graphic 13">
              <a:extLst>
                <a:ext uri="{FF2B5EF4-FFF2-40B4-BE49-F238E27FC236}">
                  <a16:creationId xmlns:a16="http://schemas.microsoft.com/office/drawing/2014/main" id="{ED333854-43C0-4A32-A199-DA6B8A9E36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24144" y="2049871"/>
              <a:ext cx="914400" cy="914400"/>
            </a:xfrm>
            <a:prstGeom prst="rect">
              <a:avLst/>
            </a:prstGeom>
          </p:spPr>
        </p:pic>
        <p:sp>
          <p:nvSpPr>
            <p:cNvPr id="15" name="Rectangle 14">
              <a:extLst>
                <a:ext uri="{FF2B5EF4-FFF2-40B4-BE49-F238E27FC236}">
                  <a16:creationId xmlns:a16="http://schemas.microsoft.com/office/drawing/2014/main" id="{9C2D679E-04CC-4699-86B7-AA1BD13890CB}"/>
                </a:ext>
              </a:extLst>
            </p:cNvPr>
            <p:cNvSpPr/>
            <p:nvPr/>
          </p:nvSpPr>
          <p:spPr bwMode="auto">
            <a:xfrm>
              <a:off x="1354023" y="3140121"/>
              <a:ext cx="1454641" cy="59532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800" b="1" i="0" u="none" strike="noStrike" kern="0" cap="none" spc="0" normalizeH="0" baseline="0" noProof="0" dirty="0">
                  <a:ln>
                    <a:noFill/>
                  </a:ln>
                  <a:solidFill>
                    <a:srgbClr val="1A1A1A"/>
                  </a:solidFill>
                  <a:effectLst/>
                  <a:uLnTx/>
                  <a:uFillTx/>
                  <a:latin typeface="Segoe UI"/>
                  <a:ea typeface="Segoe UI" pitchFamily="34" charset="0"/>
                  <a:cs typeface="Segoe UI" pitchFamily="34" charset="0"/>
                </a:rPr>
                <a:t>Power BI</a:t>
              </a:r>
            </a:p>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Segoe UI" pitchFamily="34" charset="0"/>
                  <a:cs typeface="Segoe UI" pitchFamily="34" charset="0"/>
                </a:rPr>
                <a:t>Business analytics</a:t>
              </a:r>
            </a:p>
          </p:txBody>
        </p:sp>
      </p:grpSp>
      <p:grpSp>
        <p:nvGrpSpPr>
          <p:cNvPr id="16" name="Group 15">
            <a:extLst>
              <a:ext uri="{FF2B5EF4-FFF2-40B4-BE49-F238E27FC236}">
                <a16:creationId xmlns:a16="http://schemas.microsoft.com/office/drawing/2014/main" id="{8A64549D-8887-4AB8-83B8-2E2BE9C5541C}"/>
              </a:ext>
            </a:extLst>
          </p:cNvPr>
          <p:cNvGrpSpPr/>
          <p:nvPr/>
        </p:nvGrpSpPr>
        <p:grpSpPr>
          <a:xfrm>
            <a:off x="2172082" y="4374889"/>
            <a:ext cx="7847833" cy="1673519"/>
            <a:chOff x="1830554" y="3787175"/>
            <a:chExt cx="7847833" cy="1673519"/>
          </a:xfrm>
        </p:grpSpPr>
        <p:grpSp>
          <p:nvGrpSpPr>
            <p:cNvPr id="17" name="Group 16">
              <a:extLst>
                <a:ext uri="{FF2B5EF4-FFF2-40B4-BE49-F238E27FC236}">
                  <a16:creationId xmlns:a16="http://schemas.microsoft.com/office/drawing/2014/main" id="{F4475955-627F-4D01-AD9A-8A50604D4AC7}"/>
                </a:ext>
              </a:extLst>
            </p:cNvPr>
            <p:cNvGrpSpPr/>
            <p:nvPr/>
          </p:nvGrpSpPr>
          <p:grpSpPr>
            <a:xfrm>
              <a:off x="1830554" y="4338972"/>
              <a:ext cx="2295144" cy="1121722"/>
              <a:chOff x="1897047" y="4573595"/>
              <a:chExt cx="2295144" cy="1121722"/>
            </a:xfrm>
          </p:grpSpPr>
          <p:sp>
            <p:nvSpPr>
              <p:cNvPr id="27" name="plug" title="Icon of a power plug showing an A to B connection">
                <a:extLst>
                  <a:ext uri="{FF2B5EF4-FFF2-40B4-BE49-F238E27FC236}">
                    <a16:creationId xmlns:a16="http://schemas.microsoft.com/office/drawing/2014/main" id="{D178C0C7-8E81-4008-9AD6-9981ADA41B12}"/>
                  </a:ext>
                </a:extLst>
              </p:cNvPr>
              <p:cNvSpPr>
                <a:spLocks noChangeAspect="1" noEditPoints="1"/>
              </p:cNvSpPr>
              <p:nvPr/>
            </p:nvSpPr>
            <p:spPr bwMode="auto">
              <a:xfrm>
                <a:off x="2736878" y="4573595"/>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accent3"/>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631AF49B-13E0-4459-AFD0-1DA11BAEF008}"/>
                  </a:ext>
                </a:extLst>
              </p:cNvPr>
              <p:cNvSpPr/>
              <p:nvPr/>
            </p:nvSpPr>
            <p:spPr bwMode="auto">
              <a:xfrm>
                <a:off x="1897047" y="5446018"/>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200"/>
                  </a:spcAft>
                  <a:buClrTx/>
                  <a:buSzTx/>
                  <a:buFontTx/>
                  <a:buNone/>
                  <a:tabLst/>
                  <a:defRPr/>
                </a:pPr>
                <a:r>
                  <a:rPr kumimoji="0" lang="en-US" sz="1800" b="0" i="0" u="none" strike="noStrike" kern="1200" cap="none" spc="0" normalizeH="0" baseline="0" noProof="0" dirty="0">
                    <a:ln>
                      <a:noFill/>
                    </a:ln>
                    <a:solidFill>
                      <a:schemeClr val="accent3"/>
                    </a:solidFill>
                    <a:effectLst/>
                    <a:uLnTx/>
                    <a:uFillTx/>
                    <a:latin typeface="Segoe UI Semibold"/>
                    <a:ea typeface="+mn-ea"/>
                    <a:cs typeface="Segoe UI" pitchFamily="34" charset="0"/>
                  </a:rPr>
                  <a:t>Data connectors</a:t>
                </a:r>
              </a:p>
            </p:txBody>
          </p:sp>
        </p:grpSp>
        <p:grpSp>
          <p:nvGrpSpPr>
            <p:cNvPr id="18" name="Group 17">
              <a:extLst>
                <a:ext uri="{FF2B5EF4-FFF2-40B4-BE49-F238E27FC236}">
                  <a16:creationId xmlns:a16="http://schemas.microsoft.com/office/drawing/2014/main" id="{ED1F2ACA-1A4B-48FD-9AB0-7DC48517C323}"/>
                </a:ext>
              </a:extLst>
            </p:cNvPr>
            <p:cNvGrpSpPr/>
            <p:nvPr/>
          </p:nvGrpSpPr>
          <p:grpSpPr>
            <a:xfrm>
              <a:off x="4439668" y="4270852"/>
              <a:ext cx="2295144" cy="1189842"/>
              <a:chOff x="4506161" y="4505475"/>
              <a:chExt cx="2295144" cy="1189842"/>
            </a:xfrm>
          </p:grpSpPr>
          <p:pic>
            <p:nvPicPr>
              <p:cNvPr id="25" name="Graphic 24" descr="Logo of AI Builders ">
                <a:extLst>
                  <a:ext uri="{FF2B5EF4-FFF2-40B4-BE49-F238E27FC236}">
                    <a16:creationId xmlns:a16="http://schemas.microsoft.com/office/drawing/2014/main" id="{E3CA6064-C318-406F-9080-8863B5E0AA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3297" y="4505475"/>
                <a:ext cx="700873" cy="719646"/>
              </a:xfrm>
              <a:prstGeom prst="rect">
                <a:avLst/>
              </a:prstGeom>
            </p:spPr>
          </p:pic>
          <p:sp>
            <p:nvSpPr>
              <p:cNvPr id="26" name="Rectangle 25">
                <a:extLst>
                  <a:ext uri="{FF2B5EF4-FFF2-40B4-BE49-F238E27FC236}">
                    <a16:creationId xmlns:a16="http://schemas.microsoft.com/office/drawing/2014/main" id="{76EA7ECD-06CC-4170-8022-D976CEDDFFA8}"/>
                  </a:ext>
                </a:extLst>
              </p:cNvPr>
              <p:cNvSpPr/>
              <p:nvPr/>
            </p:nvSpPr>
            <p:spPr bwMode="auto">
              <a:xfrm>
                <a:off x="4506161" y="5446018"/>
                <a:ext cx="229514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200"/>
                  </a:spcAft>
                  <a:buClrTx/>
                  <a:buSzTx/>
                  <a:buFontTx/>
                  <a:buNone/>
                  <a:tabLst/>
                  <a:defRPr/>
                </a:pPr>
                <a:r>
                  <a:rPr kumimoji="0" lang="en-US" sz="1800" b="0" i="0" u="none" strike="noStrike" kern="1200" cap="none" spc="0" normalizeH="0" baseline="0" noProof="0" dirty="0">
                    <a:ln>
                      <a:noFill/>
                    </a:ln>
                    <a:solidFill>
                      <a:schemeClr val="accent3"/>
                    </a:solidFill>
                    <a:effectLst/>
                    <a:uLnTx/>
                    <a:uFillTx/>
                    <a:latin typeface="Segoe UI Semibold"/>
                    <a:ea typeface="+mn-ea"/>
                    <a:cs typeface="Segoe UI" pitchFamily="34" charset="0"/>
                  </a:rPr>
                  <a:t>AI Builder</a:t>
                </a:r>
              </a:p>
            </p:txBody>
          </p:sp>
        </p:grpSp>
        <p:grpSp>
          <p:nvGrpSpPr>
            <p:cNvPr id="19" name="Group 18">
              <a:extLst>
                <a:ext uri="{FF2B5EF4-FFF2-40B4-BE49-F238E27FC236}">
                  <a16:creationId xmlns:a16="http://schemas.microsoft.com/office/drawing/2014/main" id="{418AE0F3-3A4F-46D3-A141-5C0F44045DAE}"/>
                </a:ext>
              </a:extLst>
            </p:cNvPr>
            <p:cNvGrpSpPr/>
            <p:nvPr/>
          </p:nvGrpSpPr>
          <p:grpSpPr>
            <a:xfrm>
              <a:off x="6714321" y="4309466"/>
              <a:ext cx="2964066" cy="1151228"/>
              <a:chOff x="6780814" y="4544089"/>
              <a:chExt cx="2964066" cy="1151228"/>
            </a:xfrm>
          </p:grpSpPr>
          <p:pic>
            <p:nvPicPr>
              <p:cNvPr id="23" name="Graphic 1245" descr="Logo of Common Data Service">
                <a:extLst>
                  <a:ext uri="{FF2B5EF4-FFF2-40B4-BE49-F238E27FC236}">
                    <a16:creationId xmlns:a16="http://schemas.microsoft.com/office/drawing/2014/main" id="{FBE58009-45CA-4594-B108-3B87A1A66D3E}"/>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941638" y="4544089"/>
                <a:ext cx="642419" cy="642419"/>
              </a:xfrm>
              <a:prstGeom prst="rect">
                <a:avLst/>
              </a:prstGeom>
            </p:spPr>
          </p:pic>
          <p:sp>
            <p:nvSpPr>
              <p:cNvPr id="24" name="Rectangle 23">
                <a:extLst>
                  <a:ext uri="{FF2B5EF4-FFF2-40B4-BE49-F238E27FC236}">
                    <a16:creationId xmlns:a16="http://schemas.microsoft.com/office/drawing/2014/main" id="{167E0DF3-609A-4F39-8136-775DE712FC88}"/>
                  </a:ext>
                </a:extLst>
              </p:cNvPr>
              <p:cNvSpPr/>
              <p:nvPr/>
            </p:nvSpPr>
            <p:spPr bwMode="auto">
              <a:xfrm>
                <a:off x="6780814" y="5446018"/>
                <a:ext cx="2964066"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200"/>
                  </a:spcAft>
                  <a:buClrTx/>
                  <a:buSzTx/>
                  <a:buFontTx/>
                  <a:buNone/>
                  <a:tabLst/>
                  <a:defRPr/>
                </a:pPr>
                <a:r>
                  <a:rPr kumimoji="0" lang="en-US" sz="1800" b="0" i="0" u="none" strike="noStrike" kern="1200" cap="none" spc="0" normalizeH="0" baseline="0" noProof="0" dirty="0" err="1">
                    <a:ln>
                      <a:noFill/>
                    </a:ln>
                    <a:solidFill>
                      <a:schemeClr val="accent3"/>
                    </a:solidFill>
                    <a:effectLst/>
                    <a:uLnTx/>
                    <a:uFillTx/>
                    <a:latin typeface="Segoe UI Semibold"/>
                    <a:ea typeface="+mn-ea"/>
                    <a:cs typeface="Segoe UI" pitchFamily="34" charset="0"/>
                  </a:rPr>
                  <a:t>Dataverse</a:t>
                </a:r>
                <a:endParaRPr kumimoji="0" lang="en-US" sz="1800" b="0" i="0" u="none" strike="noStrike" kern="1200" cap="none" spc="0" normalizeH="0" baseline="0" noProof="0" dirty="0">
                  <a:ln>
                    <a:noFill/>
                  </a:ln>
                  <a:solidFill>
                    <a:schemeClr val="accent3"/>
                  </a:solidFill>
                  <a:effectLst/>
                  <a:uLnTx/>
                  <a:uFillTx/>
                  <a:latin typeface="Segoe UI Semibold"/>
                  <a:ea typeface="+mn-ea"/>
                  <a:cs typeface="Segoe UI" pitchFamily="34" charset="0"/>
                </a:endParaRPr>
              </a:p>
            </p:txBody>
          </p:sp>
        </p:grpSp>
        <p:grpSp>
          <p:nvGrpSpPr>
            <p:cNvPr id="20" name="Group 19">
              <a:extLst>
                <a:ext uri="{FF2B5EF4-FFF2-40B4-BE49-F238E27FC236}">
                  <a16:creationId xmlns:a16="http://schemas.microsoft.com/office/drawing/2014/main" id="{7232B3BF-8435-4B1D-8DA7-683C9729B1EB}"/>
                </a:ext>
              </a:extLst>
            </p:cNvPr>
            <p:cNvGrpSpPr/>
            <p:nvPr/>
          </p:nvGrpSpPr>
          <p:grpSpPr>
            <a:xfrm>
              <a:off x="3046448" y="3787175"/>
              <a:ext cx="5192888" cy="329847"/>
              <a:chOff x="3046448" y="3787175"/>
              <a:chExt cx="5192888" cy="329847"/>
            </a:xfrm>
          </p:grpSpPr>
          <p:sp>
            <p:nvSpPr>
              <p:cNvPr id="21" name="Rectangle 42">
                <a:extLst>
                  <a:ext uri="{FF2B5EF4-FFF2-40B4-BE49-F238E27FC236}">
                    <a16:creationId xmlns:a16="http://schemas.microsoft.com/office/drawing/2014/main" id="{104D5712-CDFB-4859-911A-E7F74E4784B0}"/>
                  </a:ext>
                  <a:ext uri="{C183D7F6-B498-43B3-948B-1728B52AA6E4}">
                    <adec:decorative xmlns:adec="http://schemas.microsoft.com/office/drawing/2017/decorative" val="1"/>
                  </a:ext>
                </a:extLst>
              </p:cNvPr>
              <p:cNvSpPr/>
              <p:nvPr/>
            </p:nvSpPr>
            <p:spPr bwMode="auto">
              <a:xfrm flipV="1">
                <a:off x="3046448" y="3787175"/>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accent3"/>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FEF61AA1-AA73-4A7D-9368-04EEF1DFDDB2}"/>
                  </a:ext>
                  <a:ext uri="{C183D7F6-B498-43B3-948B-1728B52AA6E4}">
                    <adec:decorative xmlns:adec="http://schemas.microsoft.com/office/drawing/2017/decorative" val="1"/>
                  </a:ext>
                </a:extLst>
              </p:cNvPr>
              <p:cNvCxnSpPr>
                <a:cxnSpLocks/>
              </p:cNvCxnSpPr>
              <p:nvPr/>
            </p:nvCxnSpPr>
            <p:spPr>
              <a:xfrm>
                <a:off x="5618833" y="3787175"/>
                <a:ext cx="0" cy="329847"/>
              </a:xfrm>
              <a:prstGeom prst="line">
                <a:avLst/>
              </a:prstGeom>
              <a:ln w="19050">
                <a:solidFill>
                  <a:schemeClr val="accent3"/>
                </a:solidFill>
                <a:headEnd type="none" w="lg" len="med"/>
                <a:tailEnd type="none" w="lg" len="med"/>
              </a:ln>
            </p:spPr>
            <p:style>
              <a:lnRef idx="1">
                <a:schemeClr val="dk1"/>
              </a:lnRef>
              <a:fillRef idx="0">
                <a:schemeClr val="dk1"/>
              </a:fillRef>
              <a:effectRef idx="0">
                <a:schemeClr val="dk1"/>
              </a:effectRef>
              <a:fontRef idx="minor">
                <a:schemeClr val="tx1"/>
              </a:fontRef>
            </p:style>
          </p:cxnSp>
        </p:grpSp>
      </p:grpSp>
      <p:sp>
        <p:nvSpPr>
          <p:cNvPr id="29" name="Rectangle 28">
            <a:extLst>
              <a:ext uri="{FF2B5EF4-FFF2-40B4-BE49-F238E27FC236}">
                <a16:creationId xmlns:a16="http://schemas.microsoft.com/office/drawing/2014/main" id="{AFAD591A-3BDF-4B10-8933-31D48F2D1F49}"/>
              </a:ext>
            </a:extLst>
          </p:cNvPr>
          <p:cNvSpPr/>
          <p:nvPr/>
        </p:nvSpPr>
        <p:spPr>
          <a:xfrm>
            <a:off x="2887043" y="3877188"/>
            <a:ext cx="3429245" cy="299627"/>
          </a:xfrm>
          <a:prstGeom prst="rect">
            <a:avLst/>
          </a:prstGeom>
          <a:solidFill>
            <a:srgbClr val="E696C9"/>
          </a:solidFill>
          <a:ln w="19050">
            <a:solidFill>
              <a:srgbClr val="8F2C86"/>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488950">
              <a:spcBef>
                <a:spcPct val="0"/>
              </a:spcBef>
              <a:spcAft>
                <a:spcPts val="1200"/>
              </a:spcAft>
            </a:pPr>
            <a:r>
              <a:rPr lang="en-US" sz="1400" b="1" kern="0" dirty="0">
                <a:solidFill>
                  <a:srgbClr val="1A1A1A"/>
                </a:solidFill>
                <a:latin typeface="Segoe UI"/>
                <a:cs typeface="Segoe UI" pitchFamily="34" charset="0"/>
              </a:rPr>
              <a:t>Power Apps Component Framework</a:t>
            </a:r>
            <a:endParaRPr lang="en-US" sz="1400" b="1" dirty="0">
              <a:solidFill>
                <a:schemeClr val="tx1"/>
              </a:solidFill>
            </a:endParaRPr>
          </a:p>
        </p:txBody>
      </p:sp>
    </p:spTree>
    <p:extLst>
      <p:ext uri="{BB962C8B-B14F-4D97-AF65-F5344CB8AC3E}">
        <p14:creationId xmlns:p14="http://schemas.microsoft.com/office/powerpoint/2010/main" val="211056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r>
              <a:rPr lang="en-GB" sz="4000" b="1" i="1" spc="-150" dirty="0">
                <a:solidFill>
                  <a:schemeClr val="accent3"/>
                </a:solidFill>
                <a:latin typeface="Montserrat" charset="0"/>
                <a:ea typeface="Montserrat" charset="0"/>
                <a:cs typeface="Montserrat" charset="0"/>
              </a:rPr>
              <a:t>History</a:t>
            </a:r>
            <a:endParaRPr lang="id-ID" sz="4000" b="1" i="1" spc="-150" dirty="0">
              <a:solidFill>
                <a:schemeClr val="accent3"/>
              </a:solidFill>
              <a:latin typeface="Montserrat" charset="0"/>
              <a:ea typeface="Montserrat" charset="0"/>
              <a:cs typeface="Montserrat" charset="0"/>
            </a:endParaRPr>
          </a:p>
        </p:txBody>
      </p:sp>
      <p:sp>
        <p:nvSpPr>
          <p:cNvPr id="30" name="Text Placeholder 6">
            <a:extLst>
              <a:ext uri="{FF2B5EF4-FFF2-40B4-BE49-F238E27FC236}">
                <a16:creationId xmlns:a16="http://schemas.microsoft.com/office/drawing/2014/main" id="{70D9F4B8-DB22-4145-A2BF-9854530C373B}"/>
              </a:ext>
            </a:extLst>
          </p:cNvPr>
          <p:cNvSpPr txBox="1">
            <a:spLocks/>
          </p:cNvSpPr>
          <p:nvPr/>
        </p:nvSpPr>
        <p:spPr>
          <a:xfrm>
            <a:off x="381330" y="1516401"/>
            <a:ext cx="10493468" cy="48707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3200" b="1" i="1" spc="-150" dirty="0">
                <a:solidFill>
                  <a:prstClr val="white"/>
                </a:solidFill>
                <a:latin typeface="Montserrat" charset="0"/>
                <a:ea typeface="Montserrat" charset="0"/>
                <a:cs typeface="Montserrat" charset="0"/>
              </a:rPr>
              <a:t>First Components </a:t>
            </a:r>
            <a:r>
              <a:rPr lang="fr-FR" sz="3200" b="1" i="1" spc="-150" dirty="0" err="1">
                <a:solidFill>
                  <a:prstClr val="white"/>
                </a:solidFill>
                <a:latin typeface="Montserrat" charset="0"/>
                <a:ea typeface="Montserrat" charset="0"/>
                <a:cs typeface="Montserrat" charset="0"/>
              </a:rPr>
              <a:t>introduced</a:t>
            </a:r>
            <a:r>
              <a:rPr lang="fr-FR" sz="3200" b="1" i="1" spc="-150" dirty="0">
                <a:solidFill>
                  <a:prstClr val="white"/>
                </a:solidFill>
                <a:latin typeface="Montserrat" charset="0"/>
                <a:ea typeface="Montserrat" charset="0"/>
                <a:cs typeface="Montserrat" charset="0"/>
              </a:rPr>
              <a:t> in 2016:</a:t>
            </a:r>
          </a:p>
          <a:p>
            <a:pPr marL="0" indent="0">
              <a:buNone/>
            </a:pPr>
            <a:r>
              <a:rPr lang="fr-FR" dirty="0"/>
              <a:t>	</a:t>
            </a:r>
            <a:r>
              <a:rPr lang="fr-FR" sz="2000" dirty="0">
                <a:solidFill>
                  <a:prstClr val="white">
                    <a:lumMod val="65000"/>
                  </a:prstClr>
                </a:solidFill>
                <a:latin typeface="Calibri" panose="020F0502020204030204"/>
                <a:cs typeface="Aharoni" panose="02010803020104030203" pitchFamily="2" charset="-79"/>
              </a:rPr>
              <a:t>Set of </a:t>
            </a:r>
            <a:r>
              <a:rPr lang="fr-FR" sz="2000" dirty="0" err="1">
                <a:solidFill>
                  <a:prstClr val="white">
                    <a:lumMod val="65000"/>
                  </a:prstClr>
                </a:solidFill>
                <a:latin typeface="Calibri" panose="020F0502020204030204"/>
                <a:cs typeface="Aharoni" panose="02010803020104030203" pitchFamily="2" charset="-79"/>
              </a:rPr>
              <a:t>optimized</a:t>
            </a:r>
            <a:r>
              <a:rPr lang="fr-FR" sz="2000" dirty="0">
                <a:solidFill>
                  <a:prstClr val="white">
                    <a:lumMod val="65000"/>
                  </a:prstClr>
                </a:solidFill>
                <a:latin typeface="Calibri" panose="020F0502020204030204"/>
                <a:cs typeface="Aharoni" panose="02010803020104030203" pitchFamily="2" charset="-79"/>
              </a:rPr>
              <a:t> </a:t>
            </a:r>
            <a:r>
              <a:rPr lang="en-GB" sz="2000" dirty="0">
                <a:solidFill>
                  <a:prstClr val="white">
                    <a:lumMod val="65000"/>
                  </a:prstClr>
                </a:solidFill>
                <a:latin typeface="Calibri" panose="020F0502020204030204"/>
                <a:cs typeface="Aharoni" panose="02010803020104030203" pitchFamily="2" charset="-79"/>
              </a:rPr>
              <a:t>mobile</a:t>
            </a:r>
            <a:r>
              <a:rPr lang="fr-FR" sz="2000" dirty="0">
                <a:solidFill>
                  <a:prstClr val="white">
                    <a:lumMod val="65000"/>
                  </a:prstClr>
                </a:solidFill>
                <a:latin typeface="Calibri" panose="020F0502020204030204"/>
                <a:cs typeface="Aharoni" panose="02010803020104030203" pitchFamily="2" charset="-79"/>
              </a:rPr>
              <a:t> </a:t>
            </a:r>
            <a:r>
              <a:rPr lang="fr-FR" sz="2000" dirty="0" err="1">
                <a:solidFill>
                  <a:prstClr val="white">
                    <a:lumMod val="65000"/>
                  </a:prstClr>
                </a:solidFill>
                <a:latin typeface="Calibri" panose="020F0502020204030204"/>
                <a:cs typeface="Aharoni" panose="02010803020104030203" pitchFamily="2" charset="-79"/>
              </a:rPr>
              <a:t>controls</a:t>
            </a:r>
            <a:endParaRPr lang="fr-FR" sz="1200" dirty="0">
              <a:solidFill>
                <a:prstClr val="white">
                  <a:lumMod val="65000"/>
                </a:prstClr>
              </a:solidFill>
              <a:latin typeface="Calibri" panose="020F0502020204030204"/>
              <a:cs typeface="Aharoni" panose="02010803020104030203" pitchFamily="2" charset="-79"/>
            </a:endParaRPr>
          </a:p>
          <a:p>
            <a:endParaRPr lang="fr-FR" dirty="0"/>
          </a:p>
          <a:p>
            <a:pPr marL="0" indent="0">
              <a:buNone/>
            </a:pPr>
            <a:r>
              <a:rPr lang="fr-FR" sz="3200" b="1" i="1" spc="-150" dirty="0" err="1">
                <a:solidFill>
                  <a:prstClr val="white"/>
                </a:solidFill>
                <a:latin typeface="Montserrat" charset="0"/>
                <a:ea typeface="Montserrat" charset="0"/>
                <a:cs typeface="Montserrat" charset="0"/>
              </a:rPr>
              <a:t>Unified</a:t>
            </a:r>
            <a:r>
              <a:rPr lang="fr-FR" sz="3200" b="1" i="1" spc="-150" dirty="0">
                <a:solidFill>
                  <a:prstClr val="white"/>
                </a:solidFill>
                <a:latin typeface="Montserrat" charset="0"/>
                <a:ea typeface="Montserrat" charset="0"/>
                <a:cs typeface="Montserrat" charset="0"/>
              </a:rPr>
              <a:t> Interface -&gt; Components for all</a:t>
            </a:r>
          </a:p>
          <a:p>
            <a:pPr marL="0" indent="0">
              <a:buNone/>
            </a:pPr>
            <a:r>
              <a:rPr lang="en-US" dirty="0"/>
              <a:t>	</a:t>
            </a:r>
            <a:r>
              <a:rPr lang="en-US" sz="2000" dirty="0">
                <a:solidFill>
                  <a:prstClr val="white">
                    <a:lumMod val="65000"/>
                  </a:prstClr>
                </a:solidFill>
                <a:latin typeface="Calibri" panose="020F0502020204030204"/>
                <a:cs typeface="Aharoni" panose="02010803020104030203" pitchFamily="2" charset="-79"/>
              </a:rPr>
              <a:t>At that time, we were talking about Custom Control using an exclusive Microsoft framework</a:t>
            </a:r>
          </a:p>
          <a:p>
            <a:endParaRPr lang="en-US" dirty="0"/>
          </a:p>
          <a:p>
            <a:pPr marL="0" indent="0">
              <a:buNone/>
            </a:pPr>
            <a:r>
              <a:rPr lang="en-US" sz="3200" b="1" i="1" spc="-150" dirty="0">
                <a:solidFill>
                  <a:prstClr val="white"/>
                </a:solidFill>
                <a:latin typeface="Montserrat" charset="0"/>
                <a:ea typeface="Montserrat" charset="0"/>
                <a:cs typeface="Montserrat" charset="0"/>
              </a:rPr>
              <a:t>Power Platform, renamed into Power Apps Component Framework</a:t>
            </a:r>
          </a:p>
          <a:p>
            <a:pPr marL="0" indent="0">
              <a:buNone/>
            </a:pPr>
            <a:r>
              <a:rPr lang="en-US" dirty="0"/>
              <a:t>	</a:t>
            </a:r>
            <a:r>
              <a:rPr lang="en-US" sz="2000" dirty="0">
                <a:solidFill>
                  <a:prstClr val="white">
                    <a:lumMod val="65000"/>
                  </a:prstClr>
                </a:solidFill>
                <a:latin typeface="Calibri" panose="020F0502020204030204"/>
                <a:cs typeface="Aharoni" panose="02010803020104030203" pitchFamily="2" charset="-79"/>
              </a:rPr>
              <a:t>Custom Control </a:t>
            </a:r>
            <a:r>
              <a:rPr lang="en-US" sz="2000" dirty="0">
                <a:solidFill>
                  <a:prstClr val="white">
                    <a:lumMod val="65000"/>
                  </a:prstClr>
                </a:solidFill>
                <a:latin typeface="Calibri" panose="020F0502020204030204"/>
                <a:cs typeface="Aharoni" panose="02010803020104030203" pitchFamily="2" charset="-79"/>
                <a:sym typeface="Wingdings" panose="05000000000000000000" pitchFamily="2" charset="2"/>
              </a:rPr>
              <a:t></a:t>
            </a:r>
            <a:r>
              <a:rPr lang="en-US" sz="2000" dirty="0">
                <a:solidFill>
                  <a:prstClr val="white">
                    <a:lumMod val="65000"/>
                  </a:prstClr>
                </a:solidFill>
                <a:latin typeface="Calibri" panose="020F0502020204030204"/>
                <a:cs typeface="Aharoni" panose="02010803020104030203" pitchFamily="2" charset="-79"/>
              </a:rPr>
              <a:t> PCF</a:t>
            </a:r>
            <a:r>
              <a:rPr lang="en-US" sz="2000" dirty="0">
                <a:solidFill>
                  <a:prstClr val="white">
                    <a:lumMod val="65000"/>
                  </a:prstClr>
                </a:solidFill>
                <a:latin typeface="Calibri" panose="020F0502020204030204"/>
                <a:cs typeface="Aharoni" panose="02010803020104030203" pitchFamily="2" charset="-79"/>
                <a:sym typeface="Wingdings" panose="05000000000000000000" pitchFamily="2" charset="2"/>
              </a:rPr>
              <a:t></a:t>
            </a:r>
            <a:r>
              <a:rPr lang="en-US" sz="2000" dirty="0">
                <a:solidFill>
                  <a:prstClr val="white">
                    <a:lumMod val="65000"/>
                  </a:prstClr>
                </a:solidFill>
                <a:latin typeface="Calibri" panose="020F0502020204030204"/>
                <a:cs typeface="Aharoni" panose="02010803020104030203" pitchFamily="2" charset="-79"/>
              </a:rPr>
              <a:t> Power Apps Component Framework </a:t>
            </a:r>
          </a:p>
          <a:p>
            <a:endParaRPr lang="en-US" dirty="0"/>
          </a:p>
          <a:p>
            <a:endParaRPr lang="fr-FR" dirty="0"/>
          </a:p>
        </p:txBody>
      </p:sp>
      <p:pic>
        <p:nvPicPr>
          <p:cNvPr id="31" name="Picture 30">
            <a:extLst>
              <a:ext uri="{FF2B5EF4-FFF2-40B4-BE49-F238E27FC236}">
                <a16:creationId xmlns:a16="http://schemas.microsoft.com/office/drawing/2014/main" id="{1200DD35-5D6D-42B1-A576-A7F114522E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0682" t="54220" r="20154"/>
          <a:stretch/>
        </p:blipFill>
        <p:spPr>
          <a:xfrm>
            <a:off x="9744126" y="3550017"/>
            <a:ext cx="2066544" cy="866203"/>
          </a:xfrm>
          <a:prstGeom prst="rect">
            <a:avLst/>
          </a:prstGeom>
        </p:spPr>
      </p:pic>
      <p:pic>
        <p:nvPicPr>
          <p:cNvPr id="32" name="Picture 2" descr="Image for post">
            <a:extLst>
              <a:ext uri="{FF2B5EF4-FFF2-40B4-BE49-F238E27FC236}">
                <a16:creationId xmlns:a16="http://schemas.microsoft.com/office/drawing/2014/main" id="{E536729A-F61B-4386-B167-678EDA8070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653" r="36452"/>
          <a:stretch/>
        </p:blipFill>
        <p:spPr bwMode="auto">
          <a:xfrm>
            <a:off x="8206655" y="545815"/>
            <a:ext cx="3242772" cy="22969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97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r>
              <a:rPr lang="en-GB" sz="4000" b="1" i="1" spc="-150" dirty="0">
                <a:solidFill>
                  <a:schemeClr val="accent3"/>
                </a:solidFill>
                <a:latin typeface="Montserrat" charset="0"/>
                <a:ea typeface="Montserrat" charset="0"/>
                <a:cs typeface="Montserrat" charset="0"/>
              </a:rPr>
              <a:t>Definition</a:t>
            </a:r>
            <a:endParaRPr lang="id-ID" sz="4000" b="1" i="1" spc="-150" dirty="0">
              <a:solidFill>
                <a:schemeClr val="accent3"/>
              </a:solidFill>
              <a:latin typeface="Montserrat" charset="0"/>
              <a:ea typeface="Montserrat" charset="0"/>
              <a:cs typeface="Montserrat" charset="0"/>
            </a:endParaRPr>
          </a:p>
        </p:txBody>
      </p:sp>
      <p:sp>
        <p:nvSpPr>
          <p:cNvPr id="6" name="Text Placeholder 6">
            <a:extLst>
              <a:ext uri="{FF2B5EF4-FFF2-40B4-BE49-F238E27FC236}">
                <a16:creationId xmlns:a16="http://schemas.microsoft.com/office/drawing/2014/main" id="{57B9A4C3-7069-4211-AFC2-5B401E54294B}"/>
              </a:ext>
            </a:extLst>
          </p:cNvPr>
          <p:cNvSpPr txBox="1">
            <a:spLocks/>
          </p:cNvSpPr>
          <p:nvPr/>
        </p:nvSpPr>
        <p:spPr>
          <a:xfrm>
            <a:off x="381330" y="1516401"/>
            <a:ext cx="5830000" cy="53415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i="1" spc="-150" dirty="0">
                <a:solidFill>
                  <a:prstClr val="white"/>
                </a:solidFill>
                <a:latin typeface="Montserrat" charset="0"/>
                <a:ea typeface="Montserrat" charset="0"/>
                <a:cs typeface="Montserrat" charset="0"/>
              </a:rPr>
              <a:t>Model Driven App, Canvas Apps &amp; Portal</a:t>
            </a:r>
          </a:p>
          <a:p>
            <a:pPr marL="0" indent="0" algn="just">
              <a:buNone/>
            </a:pPr>
            <a:endParaRPr lang="en-US" sz="2400" b="1" i="1" spc="-150" dirty="0">
              <a:solidFill>
                <a:prstClr val="white"/>
              </a:solidFill>
              <a:latin typeface="Montserrat" charset="0"/>
              <a:ea typeface="Montserrat" charset="0"/>
              <a:cs typeface="Montserrat" charset="0"/>
            </a:endParaRPr>
          </a:p>
          <a:p>
            <a:pPr marL="0" indent="0" algn="just">
              <a:buNone/>
            </a:pPr>
            <a:r>
              <a:rPr lang="en-US" sz="2400" b="1" i="1" spc="-150" dirty="0">
                <a:solidFill>
                  <a:prstClr val="white"/>
                </a:solidFill>
                <a:latin typeface="Montserrat" charset="0"/>
                <a:ea typeface="Montserrat" charset="0"/>
                <a:cs typeface="Montserrat" charset="0"/>
              </a:rPr>
              <a:t>1st and 3rd party developers</a:t>
            </a:r>
          </a:p>
          <a:p>
            <a:pPr marL="0" indent="0" algn="just">
              <a:buNone/>
            </a:pPr>
            <a:endParaRPr lang="en-US" sz="2400" b="1" i="1" spc="-150" dirty="0">
              <a:solidFill>
                <a:prstClr val="white"/>
              </a:solidFill>
              <a:latin typeface="Montserrat" charset="0"/>
              <a:ea typeface="Montserrat" charset="0"/>
              <a:cs typeface="Montserrat" charset="0"/>
            </a:endParaRPr>
          </a:p>
          <a:p>
            <a:pPr marL="0" indent="0" algn="just">
              <a:buNone/>
            </a:pPr>
            <a:r>
              <a:rPr lang="en-US" sz="2400" b="1" i="1" spc="-150" dirty="0">
                <a:solidFill>
                  <a:prstClr val="white"/>
                </a:solidFill>
                <a:latin typeface="Montserrat" charset="0"/>
                <a:ea typeface="Montserrat" charset="0"/>
                <a:cs typeface="Montserrat" charset="0"/>
              </a:rPr>
              <a:t>Professionally developed controls with well defined contracts, lifecycle and interaction model</a:t>
            </a:r>
          </a:p>
          <a:p>
            <a:pPr marL="0" indent="0" algn="just">
              <a:buNone/>
            </a:pPr>
            <a:br>
              <a:rPr lang="en-US" sz="2400" b="1" i="1" spc="-150" dirty="0">
                <a:solidFill>
                  <a:prstClr val="white"/>
                </a:solidFill>
                <a:latin typeface="Montserrat" charset="0"/>
                <a:ea typeface="Montserrat" charset="0"/>
                <a:cs typeface="Montserrat" charset="0"/>
              </a:rPr>
            </a:br>
            <a:r>
              <a:rPr lang="en-US" sz="2400" b="1" i="1" spc="-150" dirty="0">
                <a:solidFill>
                  <a:prstClr val="white"/>
                </a:solidFill>
                <a:latin typeface="Montserrat" charset="0"/>
                <a:ea typeface="Montserrat" charset="0"/>
                <a:cs typeface="Montserrat" charset="0"/>
              </a:rPr>
              <a:t>Improves performance</a:t>
            </a:r>
          </a:p>
          <a:p>
            <a:pPr marL="0" indent="0" algn="just">
              <a:buNone/>
            </a:pPr>
            <a:endParaRPr lang="en-US" sz="2400" b="1" i="1" spc="-150" dirty="0">
              <a:solidFill>
                <a:prstClr val="white"/>
              </a:solidFill>
              <a:latin typeface="Montserrat" charset="0"/>
              <a:ea typeface="Montserrat" charset="0"/>
              <a:cs typeface="Montserrat" charset="0"/>
            </a:endParaRPr>
          </a:p>
          <a:p>
            <a:pPr marL="0" indent="0" algn="just">
              <a:buNone/>
            </a:pPr>
            <a:r>
              <a:rPr lang="en-US" sz="2400" b="1" i="1" spc="-150" dirty="0">
                <a:solidFill>
                  <a:prstClr val="white"/>
                </a:solidFill>
                <a:latin typeface="Montserrat" charset="0"/>
                <a:ea typeface="Montserrat" charset="0"/>
                <a:cs typeface="Montserrat" charset="0"/>
              </a:rPr>
              <a:t>Create your own user experience</a:t>
            </a:r>
          </a:p>
          <a:p>
            <a:pPr marL="0" indent="0" algn="just">
              <a:buNone/>
            </a:pPr>
            <a:br>
              <a:rPr lang="en-US" sz="2400" b="1" i="1" spc="-150" dirty="0">
                <a:solidFill>
                  <a:prstClr val="white"/>
                </a:solidFill>
                <a:latin typeface="Montserrat" charset="0"/>
                <a:ea typeface="Montserrat" charset="0"/>
                <a:cs typeface="Montserrat" charset="0"/>
              </a:rPr>
            </a:br>
            <a:r>
              <a:rPr lang="en-US" sz="2400" b="1" i="1" spc="-150" dirty="0">
                <a:solidFill>
                  <a:prstClr val="white"/>
                </a:solidFill>
                <a:latin typeface="Montserrat" charset="0"/>
                <a:ea typeface="Montserrat" charset="0"/>
                <a:cs typeface="Montserrat" charset="0"/>
              </a:rPr>
              <a:t>Modern Tooling (CLI)</a:t>
            </a:r>
          </a:p>
        </p:txBody>
      </p:sp>
      <p:pic>
        <p:nvPicPr>
          <p:cNvPr id="7" name="Picture 2" descr="PowerApps screen with custom components">
            <a:extLst>
              <a:ext uri="{FF2B5EF4-FFF2-40B4-BE49-F238E27FC236}">
                <a16:creationId xmlns:a16="http://schemas.microsoft.com/office/drawing/2014/main" id="{8B456DAB-3249-42BE-9541-04F16C331A0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400" t="8992" r="1675" b="2267"/>
          <a:stretch/>
        </p:blipFill>
        <p:spPr bwMode="auto">
          <a:xfrm>
            <a:off x="6409976" y="2048095"/>
            <a:ext cx="5613702" cy="31789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46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EB37D6-385D-463E-8203-7DAE4270A84A}"/>
              </a:ext>
            </a:extLst>
          </p:cNvPr>
          <p:cNvSpPr txBox="1"/>
          <p:nvPr/>
        </p:nvSpPr>
        <p:spPr>
          <a:xfrm>
            <a:off x="321876" y="545815"/>
            <a:ext cx="11701802" cy="707886"/>
          </a:xfrm>
          <a:prstGeom prst="rect">
            <a:avLst/>
          </a:prstGeom>
          <a:noFill/>
        </p:spPr>
        <p:txBody>
          <a:bodyPr wrap="square" rtlCol="0">
            <a:spAutoFit/>
          </a:bodyPr>
          <a:lstStyle/>
          <a:p>
            <a:r>
              <a:rPr lang="en-GB" sz="4000" b="1" i="1" spc="-150" dirty="0">
                <a:solidFill>
                  <a:schemeClr val="accent3"/>
                </a:solidFill>
                <a:latin typeface="Montserrat" charset="0"/>
                <a:ea typeface="Montserrat" charset="0"/>
                <a:cs typeface="Montserrat" charset="0"/>
              </a:rPr>
              <a:t>Out-of-the-box component</a:t>
            </a:r>
            <a:endParaRPr lang="id-ID" sz="4000" b="1" i="1" spc="-150" dirty="0">
              <a:solidFill>
                <a:schemeClr val="accent3"/>
              </a:solidFill>
              <a:latin typeface="Montserrat" charset="0"/>
              <a:ea typeface="Montserrat" charset="0"/>
              <a:cs typeface="Montserrat" charset="0"/>
            </a:endParaRPr>
          </a:p>
        </p:txBody>
      </p:sp>
      <p:sp>
        <p:nvSpPr>
          <p:cNvPr id="6" name="Text Placeholder 6">
            <a:extLst>
              <a:ext uri="{FF2B5EF4-FFF2-40B4-BE49-F238E27FC236}">
                <a16:creationId xmlns:a16="http://schemas.microsoft.com/office/drawing/2014/main" id="{57B9A4C3-7069-4211-AFC2-5B401E54294B}"/>
              </a:ext>
            </a:extLst>
          </p:cNvPr>
          <p:cNvSpPr txBox="1">
            <a:spLocks/>
          </p:cNvSpPr>
          <p:nvPr/>
        </p:nvSpPr>
        <p:spPr>
          <a:xfrm>
            <a:off x="397124" y="1983328"/>
            <a:ext cx="5830000" cy="42488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b="1" i="1" spc="-150" dirty="0">
                <a:solidFill>
                  <a:prstClr val="white"/>
                </a:solidFill>
                <a:latin typeface="Montserrat" charset="0"/>
                <a:ea typeface="Montserrat" charset="0"/>
                <a:cs typeface="Montserrat" charset="0"/>
              </a:rPr>
              <a:t>Field on the form</a:t>
            </a:r>
          </a:p>
          <a:p>
            <a:pPr marL="0" indent="0" algn="just">
              <a:buNone/>
            </a:pPr>
            <a:r>
              <a:rPr lang="en-US" sz="2400" b="1" i="1" spc="-150" dirty="0">
                <a:solidFill>
                  <a:prstClr val="white"/>
                </a:solidFill>
                <a:latin typeface="Montserrat" charset="0"/>
                <a:ea typeface="Montserrat" charset="0"/>
                <a:cs typeface="Montserrat" charset="0"/>
              </a:rPr>
              <a:t> </a:t>
            </a:r>
            <a:br>
              <a:rPr lang="en-US" sz="2400" b="1" i="1" spc="-150" dirty="0">
                <a:solidFill>
                  <a:prstClr val="white"/>
                </a:solidFill>
                <a:latin typeface="Montserrat" charset="0"/>
                <a:ea typeface="Montserrat" charset="0"/>
                <a:cs typeface="Montserrat" charset="0"/>
              </a:rPr>
            </a:br>
            <a:r>
              <a:rPr lang="en-US" sz="2400" b="1" i="1" spc="-150" dirty="0" err="1">
                <a:solidFill>
                  <a:prstClr val="white"/>
                </a:solidFill>
                <a:latin typeface="Montserrat" charset="0"/>
                <a:ea typeface="Montserrat" charset="0"/>
                <a:cs typeface="Montserrat" charset="0"/>
              </a:rPr>
              <a:t>DataSet</a:t>
            </a:r>
            <a:r>
              <a:rPr lang="en-US" sz="2400" b="1" i="1" spc="-150" dirty="0">
                <a:solidFill>
                  <a:prstClr val="white"/>
                </a:solidFill>
                <a:latin typeface="Montserrat" charset="0"/>
                <a:ea typeface="Montserrat" charset="0"/>
                <a:cs typeface="Montserrat" charset="0"/>
              </a:rPr>
              <a:t> (Entity Grid/</a:t>
            </a:r>
            <a:r>
              <a:rPr lang="en-US" sz="2400" b="1" i="1" spc="-150" dirty="0" err="1">
                <a:solidFill>
                  <a:prstClr val="white"/>
                </a:solidFill>
                <a:latin typeface="Montserrat" charset="0"/>
                <a:ea typeface="Montserrat" charset="0"/>
                <a:cs typeface="Montserrat" charset="0"/>
              </a:rPr>
              <a:t>SubGrid</a:t>
            </a:r>
            <a:r>
              <a:rPr lang="en-US" sz="2400" b="1" i="1" spc="-150" dirty="0">
                <a:solidFill>
                  <a:prstClr val="white"/>
                </a:solidFill>
                <a:latin typeface="Montserrat" charset="0"/>
                <a:ea typeface="Montserrat" charset="0"/>
                <a:cs typeface="Montserrat" charset="0"/>
              </a:rPr>
              <a:t>)</a:t>
            </a:r>
          </a:p>
          <a:p>
            <a:pPr marL="0" indent="0" algn="just">
              <a:buNone/>
            </a:pPr>
            <a:endParaRPr lang="en-US" sz="2400" b="1" i="1" spc="-150" dirty="0">
              <a:solidFill>
                <a:prstClr val="white"/>
              </a:solidFill>
              <a:latin typeface="Montserrat" charset="0"/>
              <a:ea typeface="Montserrat" charset="0"/>
              <a:cs typeface="Montserrat" charset="0"/>
            </a:endParaRPr>
          </a:p>
          <a:p>
            <a:pPr marL="0" indent="0" algn="just">
              <a:buNone/>
            </a:pPr>
            <a:r>
              <a:rPr lang="en-US" sz="2400" b="1" i="1" spc="-150" dirty="0">
                <a:solidFill>
                  <a:prstClr val="white"/>
                </a:solidFill>
                <a:latin typeface="Montserrat" charset="0"/>
                <a:ea typeface="Montserrat" charset="0"/>
                <a:cs typeface="Montserrat" charset="0"/>
              </a:rPr>
              <a:t>Business Process step</a:t>
            </a:r>
          </a:p>
          <a:p>
            <a:pPr marL="0" indent="0" algn="just">
              <a:buNone/>
            </a:pPr>
            <a:br>
              <a:rPr lang="en-US" sz="2400" b="1" i="1" spc="-150" dirty="0">
                <a:solidFill>
                  <a:prstClr val="white"/>
                </a:solidFill>
                <a:latin typeface="Montserrat" charset="0"/>
                <a:ea typeface="Montserrat" charset="0"/>
                <a:cs typeface="Montserrat" charset="0"/>
              </a:rPr>
            </a:br>
            <a:r>
              <a:rPr lang="en-US" sz="2400" b="1" i="1" spc="-150" dirty="0">
                <a:solidFill>
                  <a:prstClr val="white"/>
                </a:solidFill>
                <a:latin typeface="Montserrat" charset="0"/>
                <a:ea typeface="Montserrat" charset="0"/>
                <a:cs typeface="Montserrat" charset="0"/>
              </a:rPr>
              <a:t>Display/Use external content (LinkedIn, API, Azure Maps…)</a:t>
            </a:r>
          </a:p>
          <a:p>
            <a:pPr marL="0" indent="0" algn="just">
              <a:buNone/>
            </a:pPr>
            <a:endParaRPr lang="en-US" sz="2400" b="1" i="1" spc="-150" dirty="0">
              <a:solidFill>
                <a:prstClr val="white"/>
              </a:solidFill>
              <a:latin typeface="Montserrat" charset="0"/>
              <a:ea typeface="Montserrat" charset="0"/>
              <a:cs typeface="Montserrat" charset="0"/>
            </a:endParaRPr>
          </a:p>
          <a:p>
            <a:pPr marL="0" indent="0" algn="just">
              <a:buNone/>
            </a:pPr>
            <a:r>
              <a:rPr lang="en-US" sz="2400" b="1" i="1" spc="-150" dirty="0">
                <a:solidFill>
                  <a:prstClr val="white"/>
                </a:solidFill>
                <a:latin typeface="Montserrat" charset="0"/>
                <a:ea typeface="Montserrat" charset="0"/>
                <a:cs typeface="Montserrat" charset="0"/>
              </a:rPr>
              <a:t> </a:t>
            </a:r>
          </a:p>
          <a:p>
            <a:pPr marL="0" indent="0" algn="just">
              <a:buNone/>
            </a:pPr>
            <a:endParaRPr lang="en-US" sz="2400" b="1" i="1" spc="-150" dirty="0">
              <a:solidFill>
                <a:prstClr val="white"/>
              </a:solidFill>
              <a:latin typeface="Montserrat" charset="0"/>
              <a:ea typeface="Montserrat" charset="0"/>
              <a:cs typeface="Montserrat" charset="0"/>
            </a:endParaRPr>
          </a:p>
        </p:txBody>
      </p:sp>
      <p:pic>
        <p:nvPicPr>
          <p:cNvPr id="5" name="Picture 4">
            <a:extLst>
              <a:ext uri="{FF2B5EF4-FFF2-40B4-BE49-F238E27FC236}">
                <a16:creationId xmlns:a16="http://schemas.microsoft.com/office/drawing/2014/main" id="{026A56E4-EBF4-4786-A30F-8E1EDB93662C}"/>
              </a:ext>
            </a:extLst>
          </p:cNvPr>
          <p:cNvPicPr>
            <a:picLocks noChangeAspect="1"/>
          </p:cNvPicPr>
          <p:nvPr/>
        </p:nvPicPr>
        <p:blipFill>
          <a:blip r:embed="rId3"/>
          <a:stretch>
            <a:fillRect/>
          </a:stretch>
        </p:blipFill>
        <p:spPr>
          <a:xfrm>
            <a:off x="3858829" y="1376918"/>
            <a:ext cx="3086367" cy="11964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6F40863-8726-414C-BB2C-1E1FB4F7BAB5}"/>
              </a:ext>
            </a:extLst>
          </p:cNvPr>
          <p:cNvPicPr>
            <a:picLocks noChangeAspect="1"/>
          </p:cNvPicPr>
          <p:nvPr/>
        </p:nvPicPr>
        <p:blipFill>
          <a:blip r:embed="rId4"/>
          <a:stretch>
            <a:fillRect/>
          </a:stretch>
        </p:blipFill>
        <p:spPr>
          <a:xfrm>
            <a:off x="7491901" y="2152598"/>
            <a:ext cx="4605202" cy="2304616"/>
          </a:xfrm>
          <a:prstGeom prst="rect">
            <a:avLst/>
          </a:prstGeom>
          <a:ln>
            <a:noFill/>
          </a:ln>
          <a:effectLst>
            <a:outerShdw blurRad="292100" dist="139700" dir="2700000" algn="tl" rotWithShape="0">
              <a:srgbClr val="333333">
                <a:alpha val="65000"/>
              </a:srgbClr>
            </a:outerShdw>
          </a:effectLst>
        </p:spPr>
      </p:pic>
      <p:pic>
        <p:nvPicPr>
          <p:cNvPr id="9" name="Picture 8" descr="A screenshot of a cell phone&#10;&#10;Description automatically generated">
            <a:extLst>
              <a:ext uri="{FF2B5EF4-FFF2-40B4-BE49-F238E27FC236}">
                <a16:creationId xmlns:a16="http://schemas.microsoft.com/office/drawing/2014/main" id="{CEF1F7CB-23B4-4811-BDFE-8098A5028B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0991" y="2774503"/>
            <a:ext cx="2332453" cy="3352900"/>
          </a:xfrm>
          <a:prstGeom prst="rect">
            <a:avLst/>
          </a:prstGeom>
          <a:ln>
            <a:noFill/>
          </a:ln>
          <a:effectLst>
            <a:outerShdw blurRad="292100" dist="139700" dir="2700000" algn="tl" rotWithShape="0">
              <a:srgbClr val="333333">
                <a:alpha val="65000"/>
              </a:srgbClr>
            </a:outerShdw>
          </a:effectLst>
        </p:spPr>
      </p:pic>
      <p:pic>
        <p:nvPicPr>
          <p:cNvPr id="10" name="Picture 2" descr="Powerplatform control using Azure Maps to bring data to life - Microsoft  Tech Community">
            <a:extLst>
              <a:ext uri="{FF2B5EF4-FFF2-40B4-BE49-F238E27FC236}">
                <a16:creationId xmlns:a16="http://schemas.microsoft.com/office/drawing/2014/main" id="{0E62E60C-45F1-48A4-8647-6F58958C3C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230" t="21558" r="2110" b="4005"/>
          <a:stretch/>
        </p:blipFill>
        <p:spPr bwMode="auto">
          <a:xfrm>
            <a:off x="5846888" y="4601343"/>
            <a:ext cx="3515557" cy="180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08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35B74"/>
      </a:dk2>
      <a:lt2>
        <a:srgbClr val="DFE3E5"/>
      </a:lt2>
      <a:accent1>
        <a:srgbClr val="1CADE4"/>
      </a:accent1>
      <a:accent2>
        <a:srgbClr val="2683C6"/>
      </a:accent2>
      <a:accent3>
        <a:srgbClr val="E61873"/>
      </a:accent3>
      <a:accent4>
        <a:srgbClr val="29235C"/>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24EF7D7085D9B41B34A74466A1A73B6" ma:contentTypeVersion="11" ma:contentTypeDescription="Create a new document." ma:contentTypeScope="" ma:versionID="4a2ebce379b03073124c3e999cd4f73d">
  <xsd:schema xmlns:xsd="http://www.w3.org/2001/XMLSchema" xmlns:xs="http://www.w3.org/2001/XMLSchema" xmlns:p="http://schemas.microsoft.com/office/2006/metadata/properties" xmlns:ns2="abbd81f4-3939-46e7-a96a-82bfc67c1155" xmlns:ns3="f1058307-4b03-4ed9-aea5-de6fa5242bb8" targetNamespace="http://schemas.microsoft.com/office/2006/metadata/properties" ma:root="true" ma:fieldsID="973c5119168683ef2ed917d3621b4926" ns2:_="" ns3:_="">
    <xsd:import namespace="abbd81f4-3939-46e7-a96a-82bfc67c1155"/>
    <xsd:import namespace="f1058307-4b03-4ed9-aea5-de6fa5242bb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bd81f4-3939-46e7-a96a-82bfc67c11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058307-4b03-4ed9-aea5-de6fa5242bb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2AB62F-40AD-4F6E-A06D-44B7399F8CF4}">
  <ds:schemaRefs>
    <ds:schemaRef ds:uri="http://purl.org/dc/elements/1.1/"/>
    <ds:schemaRef ds:uri="http://schemas.microsoft.com/office/2006/metadata/properties"/>
    <ds:schemaRef ds:uri="http://purl.org/dc/term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c7346416-9b47-4f11-a7dc-eae6dcb0de2f"/>
    <ds:schemaRef ds:uri="http://purl.org/dc/dcmitype/"/>
  </ds:schemaRefs>
</ds:datastoreItem>
</file>

<file path=customXml/itemProps2.xml><?xml version="1.0" encoding="utf-8"?>
<ds:datastoreItem xmlns:ds="http://schemas.openxmlformats.org/officeDocument/2006/customXml" ds:itemID="{C10B74B2-CB14-49CC-9EC1-E29A09B4D40D}">
  <ds:schemaRefs>
    <ds:schemaRef ds:uri="http://schemas.microsoft.com/sharepoint/v3/contenttype/forms"/>
  </ds:schemaRefs>
</ds:datastoreItem>
</file>

<file path=customXml/itemProps3.xml><?xml version="1.0" encoding="utf-8"?>
<ds:datastoreItem xmlns:ds="http://schemas.openxmlformats.org/officeDocument/2006/customXml" ds:itemID="{E2503E8B-2F76-4622-B693-1BEAA2A906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bd81f4-3939-46e7-a96a-82bfc67c1155"/>
    <ds:schemaRef ds:uri="f1058307-4b03-4ed9-aea5-de6fa5242b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3896</Words>
  <Application>Microsoft Office PowerPoint</Application>
  <PresentationFormat>Grand écran</PresentationFormat>
  <Paragraphs>348</Paragraphs>
  <Slides>38</Slides>
  <Notes>34</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38</vt:i4>
      </vt:variant>
    </vt:vector>
  </HeadingPairs>
  <TitlesOfParts>
    <vt:vector size="49" baseType="lpstr">
      <vt:lpstr>Arial</vt:lpstr>
      <vt:lpstr>Calibri</vt:lpstr>
      <vt:lpstr>Calibri Light</vt:lpstr>
      <vt:lpstr>Gill Sans</vt:lpstr>
      <vt:lpstr>Helvetica Neue</vt:lpstr>
      <vt:lpstr>Montserrat</vt:lpstr>
      <vt:lpstr>Open Sans</vt:lpstr>
      <vt:lpstr>Segoe UI</vt:lpstr>
      <vt:lpstr>Segoe UI Light</vt:lpstr>
      <vt:lpstr>Segoe UI Semibold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 Putra</dc:creator>
  <cp:lastModifiedBy>Allan De Castro</cp:lastModifiedBy>
  <cp:revision>459</cp:revision>
  <dcterms:created xsi:type="dcterms:W3CDTF">2018-07-17T11:16:02Z</dcterms:created>
  <dcterms:modified xsi:type="dcterms:W3CDTF">2021-03-20T17:58:41Z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0x010100924EF7D7085D9B41B34A74466A1A73B6</vt:lpwstr>
  </property>
  <property fmtid="{D5CDD505-2E9C-101B-9397-08002B2CF9AE}" pid="3" name="MSIP_Label_5fae8262-b78e-4366-8929-a5d6aac95320_Enabled">
    <vt:lpwstr>true</vt:lpwstr>
  </property>
  <property fmtid="{D5CDD505-2E9C-101B-9397-08002B2CF9AE}" pid="4" name="MSIP_Label_5fae8262-b78e-4366-8929-a5d6aac95320_SetDate">
    <vt:lpwstr>2021-02-13T15:10:42Z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c94e1e5f-6da5-4ab1-bdcd-c4ca8b9c8299</vt:lpwstr>
  </property>
  <property fmtid="{D5CDD505-2E9C-101B-9397-08002B2CF9AE}" pid="9" name="MSIP_Label_5fae8262-b78e-4366-8929-a5d6aac95320_ContentBits">
    <vt:lpwstr>0</vt:lpwstr>
  </property>
</Properties>
</file>